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444" r:id="rId5"/>
    <p:sldId id="2450" r:id="rId6"/>
    <p:sldId id="2439" r:id="rId7"/>
    <p:sldId id="2443" r:id="rId8"/>
    <p:sldId id="2448" r:id="rId9"/>
    <p:sldId id="2449" r:id="rId10"/>
    <p:sldId id="2440" r:id="rId11"/>
    <p:sldId id="2458" r:id="rId12"/>
    <p:sldId id="2438" r:id="rId13"/>
    <p:sldId id="2454" r:id="rId14"/>
    <p:sldId id="2433" r:id="rId15"/>
    <p:sldId id="2457" r:id="rId16"/>
    <p:sldId id="2460" r:id="rId17"/>
    <p:sldId id="2459" r:id="rId18"/>
    <p:sldId id="2445" r:id="rId19"/>
    <p:sldId id="2434" r:id="rId20"/>
    <p:sldId id="24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5" autoAdjust="0"/>
    <p:restoredTop sz="94584" autoAdjust="0"/>
  </p:normalViewPr>
  <p:slideViewPr>
    <p:cSldViewPr snapToGrid="0">
      <p:cViewPr>
        <p:scale>
          <a:sx n="77" d="100"/>
          <a:sy n="77" d="100"/>
        </p:scale>
        <p:origin x="-60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=""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612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6372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ru-RU" smtClean="0"/>
              <a:t>Образец текста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=""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ru-RU" smtClean="0"/>
              <a:t>Образец текста</a:t>
            </a:r>
          </a:p>
          <a:p>
            <a:pPr lvl="1">
              <a:lnSpc>
                <a:spcPct val="150000"/>
              </a:lnSpc>
            </a:pPr>
            <a:r>
              <a:rPr lang="ru-RU" smtClean="0"/>
              <a:t>Второй уровень</a:t>
            </a:r>
          </a:p>
          <a:p>
            <a:pPr lvl="2">
              <a:lnSpc>
                <a:spcPct val="150000"/>
              </a:lnSpc>
            </a:pPr>
            <a:r>
              <a:rPr lang="ru-RU" smtClean="0"/>
              <a:t>Третий уровень</a:t>
            </a:r>
          </a:p>
          <a:p>
            <a:pPr lvl="3">
              <a:lnSpc>
                <a:spcPct val="150000"/>
              </a:lnSpc>
            </a:pPr>
            <a:r>
              <a:rPr lang="ru-RU" smtClean="0"/>
              <a:t>Четвертый уровень</a:t>
            </a:r>
          </a:p>
          <a:p>
            <a:pPr lvl="4">
              <a:lnSpc>
                <a:spcPct val="150000"/>
              </a:lnSpc>
            </a:pPr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ru-RU" smtClean="0"/>
              <a:t>Образец текста</a:t>
            </a:r>
          </a:p>
          <a:p>
            <a:pPr lvl="1">
              <a:lnSpc>
                <a:spcPct val="150000"/>
              </a:lnSpc>
            </a:pPr>
            <a:r>
              <a:rPr lang="ru-RU" smtClean="0"/>
              <a:t>Второй уровень</a:t>
            </a:r>
          </a:p>
          <a:p>
            <a:pPr lvl="2">
              <a:lnSpc>
                <a:spcPct val="150000"/>
              </a:lnSpc>
            </a:pPr>
            <a:r>
              <a:rPr lang="ru-RU" smtClean="0"/>
              <a:t>Третий уровень</a:t>
            </a:r>
          </a:p>
          <a:p>
            <a:pPr lvl="3">
              <a:lnSpc>
                <a:spcPct val="150000"/>
              </a:lnSpc>
            </a:pPr>
            <a:r>
              <a:rPr lang="ru-RU" smtClean="0"/>
              <a:t>Четвертый уровень</a:t>
            </a:r>
          </a:p>
          <a:p>
            <a:pPr lvl="4">
              <a:lnSpc>
                <a:spcPct val="150000"/>
              </a:lnSpc>
            </a:pPr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0980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=""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831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6FCC97-4D8C-465A-B732-7E27224A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F525FF-6103-4229-A91A-8A994A9C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F2F4E1C-EABB-45F0-8593-E3E22109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5416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=""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431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=""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B5B32411-640A-47B5-9A67-FED6430E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9038"/>
            <a:ext cx="10939668" cy="483412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686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17623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=""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81437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=""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28995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=""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=""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074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725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=""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66008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27893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="" xmlns:a16="http://schemas.microsoft.com/office/drawing/2014/main" id="{C39E4676-2097-45B1-B554-0DFE67952792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4" r:id="rId4"/>
    <p:sldLayoutId id="2147483651" r:id="rId5"/>
    <p:sldLayoutId id="2147483653" r:id="rId6"/>
    <p:sldLayoutId id="2147483657" r:id="rId7"/>
    <p:sldLayoutId id="2147483660" r:id="rId8"/>
    <p:sldLayoutId id="2147483663" r:id="rId9"/>
    <p:sldLayoutId id="2147483670" r:id="rId10"/>
    <p:sldLayoutId id="2147483669" r:id="rId11"/>
    <p:sldLayoutId id="2147483667" r:id="rId12"/>
    <p:sldLayoutId id="2147483668" r:id="rId13"/>
    <p:sldLayoutId id="2147483666" r:id="rId14"/>
    <p:sldLayoutId id="2147483662" r:id="rId15"/>
    <p:sldLayoutId id="2147483671" r:id="rId16"/>
    <p:sldLayoutId id="2147483655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>
            <a:extLst>
              <a:ext uri="{FF2B5EF4-FFF2-40B4-BE49-F238E27FC236}">
                <a16:creationId xmlns=""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6C8E487-ADDC-4F1B-A30A-BAABB4998F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2" name="Group 39">
            <a:extLst>
              <a:ext uri="{FF2B5EF4-FFF2-40B4-BE49-F238E27FC236}">
                <a16:creationId xmlns="" xmlns:a16="http://schemas.microsoft.com/office/drawing/2014/main" id="{11BEC607-8474-408E-A7AC-48A065F31B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B601E3FC-2016-4085-9A4B-A172702EAAE1}"/>
                </a:ext>
              </a:extLst>
            </p:cNvPr>
            <p:cNvSpPr/>
            <p:nvPr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CBF662F-A198-4AD3-8EBC-0EC9A52B2994}"/>
                </a:ext>
              </a:extLst>
            </p:cNvPr>
            <p:cNvSpPr/>
            <p:nvPr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142E86C5-8E5F-4620-A4FB-D1F926179D18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F3342"/>
                </a:solidFill>
              </a:rPr>
              <a:t>Presentation </a:t>
            </a:r>
            <a:br>
              <a:rPr lang="en-US" dirty="0">
                <a:solidFill>
                  <a:srgbClr val="2F3342"/>
                </a:solidFill>
              </a:rPr>
            </a:br>
            <a:r>
              <a:rPr lang="en-US" dirty="0">
                <a:solidFill>
                  <a:srgbClr val="2F3342"/>
                </a:solidFill>
              </a:rPr>
              <a:t>Title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F3342"/>
                </a:solidFill>
              </a:rPr>
              <a:t>SUBTITLE GOES HERE</a:t>
            </a:r>
          </a:p>
        </p:txBody>
      </p:sp>
      <p:pic>
        <p:nvPicPr>
          <p:cNvPr id="12290" name="Picture 2" descr="https://vdp.mycdn.me/getImage?id=48985606699&amp;idx=1&amp;thumbType=3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60639" y="0"/>
            <a:ext cx="12352639" cy="6858000"/>
          </a:xfrm>
          <a:prstGeom prst="rect">
            <a:avLst/>
          </a:prstGeom>
          <a:noFill/>
        </p:spPr>
      </p:pic>
      <p:grpSp>
        <p:nvGrpSpPr>
          <p:cNvPr id="11" name="Group 39">
            <a:extLst>
              <a:ext uri="{FF2B5EF4-FFF2-40B4-BE49-F238E27FC236}">
                <a16:creationId xmlns="" xmlns:a16="http://schemas.microsoft.com/office/drawing/2014/main" id="{11BEC607-8474-408E-A7AC-48A065F31B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347784" y="1692877"/>
            <a:ext cx="7352270" cy="4114800"/>
            <a:chOff x="401568" y="265231"/>
            <a:chExt cx="7068066" cy="7101488"/>
          </a:xfrm>
        </p:grpSpPr>
        <p:sp>
          <p:nvSpPr>
            <p:cNvPr id="12" name="Rectangle 41">
              <a:extLst>
                <a:ext uri="{FF2B5EF4-FFF2-40B4-BE49-F238E27FC236}">
                  <a16:creationId xmlns="" xmlns:a16="http://schemas.microsoft.com/office/drawing/2014/main" id="{B601E3FC-2016-4085-9A4B-A172702EAAE1}"/>
                </a:ext>
              </a:extLst>
            </p:cNvPr>
            <p:cNvSpPr/>
            <p:nvPr/>
          </p:nvSpPr>
          <p:spPr>
            <a:xfrm>
              <a:off x="772272" y="1181212"/>
              <a:ext cx="6474941" cy="6185507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3" name="Rectangle 40">
              <a:extLst>
                <a:ext uri="{FF2B5EF4-FFF2-40B4-BE49-F238E27FC236}">
                  <a16:creationId xmlns="" xmlns:a16="http://schemas.microsoft.com/office/drawing/2014/main" id="{2CBF662F-A198-4AD3-8EBC-0EC9A52B2994}"/>
                </a:ext>
              </a:extLst>
            </p:cNvPr>
            <p:cNvSpPr/>
            <p:nvPr/>
          </p:nvSpPr>
          <p:spPr>
            <a:xfrm>
              <a:off x="1180045" y="265231"/>
              <a:ext cx="6289589" cy="5590289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42">
              <a:extLst>
                <a:ext uri="{FF2B5EF4-FFF2-40B4-BE49-F238E27FC236}">
                  <a16:creationId xmlns="" xmlns:a16="http://schemas.microsoft.com/office/drawing/2014/main" id="{142E86C5-8E5F-4620-A4FB-D1F926179D18}"/>
                </a:ext>
              </a:extLst>
            </p:cNvPr>
            <p:cNvSpPr/>
            <p:nvPr/>
          </p:nvSpPr>
          <p:spPr>
            <a:xfrm>
              <a:off x="401568" y="820398"/>
              <a:ext cx="6313449" cy="5852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При</a:t>
              </a:r>
              <a:endParaRPr lang="en-US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200400" y="2150075"/>
            <a:ext cx="66108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Bahnschrift SemiBold Condensed" pitchFamily="34" charset="0"/>
              </a:rPr>
              <a:t>Педагогический совет №1</a:t>
            </a:r>
          </a:p>
          <a:p>
            <a:pPr algn="ctr">
              <a:buNone/>
            </a:pPr>
            <a:r>
              <a:rPr lang="ru-RU" sz="2800" dirty="0" smtClean="0">
                <a:latin typeface="Bahnschrift SemiBold Condensed" pitchFamily="34" charset="0"/>
              </a:rPr>
              <a:t>«Приоритетные направления работы детского сада</a:t>
            </a:r>
          </a:p>
          <a:p>
            <a:pPr algn="ctr">
              <a:buNone/>
            </a:pPr>
            <a:r>
              <a:rPr lang="ru-RU" sz="2800" dirty="0" smtClean="0">
                <a:latin typeface="Bahnschrift SemiBold Condensed" pitchFamily="34" charset="0"/>
              </a:rPr>
              <a:t> в 2021-2022 учебном году: </a:t>
            </a:r>
          </a:p>
          <a:p>
            <a:pPr algn="ctr">
              <a:buNone/>
            </a:pPr>
            <a:r>
              <a:rPr lang="ru-RU" sz="2800" dirty="0" smtClean="0">
                <a:latin typeface="Bahnschrift SemiBold Condensed" pitchFamily="34" charset="0"/>
              </a:rPr>
              <a:t>внедрение рабочих программ воспитания и планов воспитательной работы, развитие дополнительного образования, </a:t>
            </a:r>
          </a:p>
          <a:p>
            <a:pPr algn="ctr">
              <a:buNone/>
            </a:pPr>
            <a:r>
              <a:rPr lang="ru-RU" sz="2800" dirty="0" smtClean="0">
                <a:latin typeface="Bahnschrift SemiBold Condensed" pitchFamily="34" charset="0"/>
              </a:rPr>
              <a:t>повышение имиджа учреждения»</a:t>
            </a:r>
            <a:endParaRPr lang="ru-RU" sz="2800" dirty="0">
              <a:latin typeface="Bahnschrift SemiBold Condensed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12010767" cy="902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«Детский сад №9 «Россиянка»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2F33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2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2066" y="2137719"/>
            <a:ext cx="4646140" cy="3595816"/>
          </a:xfrm>
        </p:spPr>
        <p:txBody>
          <a:bodyPr>
            <a:noAutofit/>
          </a:bodyPr>
          <a:lstStyle/>
          <a:p>
            <a:r>
              <a:rPr lang="ru-RU" sz="4000" cap="none" dirty="0" smtClean="0">
                <a:latin typeface="Bahnschrift SemiBold Condensed" pitchFamily="34" charset="0"/>
              </a:rPr>
              <a:t>Изменения в режиме дня, воспитательно-образовательной деятельности, условиях в соответствии с </a:t>
            </a:r>
            <a:r>
              <a:rPr lang="ru-RU" sz="4000" cap="none" dirty="0" err="1" smtClean="0">
                <a:latin typeface="Bahnschrift SemiBold Condensed" pitchFamily="34" charset="0"/>
              </a:rPr>
              <a:t>СанПиН</a:t>
            </a:r>
            <a:r>
              <a:rPr lang="ru-RU" sz="4000" cap="none" dirty="0" smtClean="0">
                <a:latin typeface="Bahnschrift SemiBold Condensed" pitchFamily="34" charset="0"/>
              </a:rPr>
              <a:t/>
            </a:r>
            <a:br>
              <a:rPr lang="ru-RU" sz="4000" cap="none" dirty="0" smtClean="0">
                <a:latin typeface="Bahnschrift SemiBold Condensed" pitchFamily="34" charset="0"/>
              </a:rPr>
            </a:br>
            <a:endParaRPr lang="ru-RU" sz="4000" cap="none" dirty="0">
              <a:latin typeface="Bahnschrift SemiBold Condensed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1"/>
            <a:ext cx="11615352" cy="9144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latin typeface="Bahnschrift SemiBold Condensed" pitchFamily="34" charset="0"/>
              </a:rPr>
              <a:t>СОГЛАСНО Постановлению Главного государственного санитарного врача РФ от 28.01.21 г. № 2 «Об утверждении </a:t>
            </a:r>
            <a:r>
              <a:rPr lang="ru-RU" sz="2000" dirty="0" err="1" smtClean="0">
                <a:latin typeface="Bahnschrift SemiBold Condensed" pitchFamily="34" charset="0"/>
              </a:rPr>
              <a:t>СанПиН</a:t>
            </a:r>
            <a:r>
              <a:rPr lang="ru-RU" sz="2000" dirty="0" smtClean="0">
                <a:latin typeface="Bahnschrift SemiBold Condensed" pitchFamily="34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</a:t>
            </a:r>
            <a:endParaRPr lang="en-US" sz="2000" dirty="0">
              <a:latin typeface="Bahnschrift SemiBold Condensed" pitchFamily="34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="" xmlns:a16="http://schemas.microsoft.com/office/drawing/2014/main" id="{0E9A2E70-9C73-45A4-9B0C-E2433CF2A83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842289553"/>
              </p:ext>
            </p:extLst>
          </p:nvPr>
        </p:nvGraphicFramePr>
        <p:xfrm>
          <a:off x="642550" y="1952372"/>
          <a:ext cx="5288694" cy="21864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4347">
                  <a:extLst>
                    <a:ext uri="{9D8B030D-6E8A-4147-A177-3AD203B41FA5}">
                      <a16:colId xmlns="" xmlns:a16="http://schemas.microsoft.com/office/drawing/2014/main" val="2481577866"/>
                    </a:ext>
                  </a:extLst>
                </a:gridCol>
                <a:gridCol w="2644347">
                  <a:extLst>
                    <a:ext uri="{9D8B030D-6E8A-4147-A177-3AD203B41FA5}">
                      <a16:colId xmlns="" xmlns:a16="http://schemas.microsoft.com/office/drawing/2014/main" val="2836427615"/>
                    </a:ext>
                  </a:extLst>
                </a:gridCol>
              </a:tblGrid>
              <a:tr h="62891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Возрастная  категория</a:t>
                      </a:r>
                      <a:endParaRPr lang="ru-RU" sz="2000" b="0" i="0" dirty="0">
                        <a:solidFill>
                          <a:schemeClr val="bg1"/>
                        </a:solidFill>
                        <a:latin typeface="Bahnschrift SemiBold Condensed" pitchFamily="34" charset="0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37" marR="67637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Дневная</a:t>
                      </a:r>
                      <a:r>
                        <a:rPr lang="ru-RU" sz="2000" b="0" kern="1200" baseline="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суммарная</a:t>
                      </a:r>
                      <a:r>
                        <a:rPr lang="ru-RU" sz="2000" b="0" kern="1200" baseline="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образовательная нагрузка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Bahnschrift SemiBold Condensed" pitchFamily="34" charset="0"/>
                      </a:endParaRPr>
                    </a:p>
                  </a:txBody>
                  <a:tcPr marL="67637" marR="67637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3420419"/>
                  </a:ext>
                </a:extLst>
              </a:tr>
              <a:tr h="262219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Группа раннего возраста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Bahnschrift SemiBold Condensed" pitchFamily="34" charset="0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</a:rPr>
                        <a:t>20 минут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ahnschrift SemiBold Condensed" pitchFamily="34" charset="0"/>
                      </a:endParaRPr>
                    </a:p>
                  </a:txBody>
                  <a:tcPr marL="64642" marR="64642" marT="34995" marB="34995" anchor="ctr"/>
                </a:tc>
                <a:extLst>
                  <a:ext uri="{0D108BD9-81ED-4DB2-BD59-A6C34878D82A}">
                    <a16:rowId xmlns="" xmlns:a16="http://schemas.microsoft.com/office/drawing/2014/main" val="3883246291"/>
                  </a:ext>
                </a:extLst>
              </a:tr>
              <a:tr h="262219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Младшая группа (3-4)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Bahnschrift SemiBold Condensed" pitchFamily="34" charset="0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30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 минут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Bahnschrift SemiBold Condensed" pitchFamily="34" charset="0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/>
                </a:tc>
                <a:extLst>
                  <a:ext uri="{0D108BD9-81ED-4DB2-BD59-A6C34878D82A}">
                    <a16:rowId xmlns="" xmlns:a16="http://schemas.microsoft.com/office/drawing/2014/main" val="3502607855"/>
                  </a:ext>
                </a:extLst>
              </a:tr>
              <a:tr h="262219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Средняя группа (4-5)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Bahnschrift SemiBold Condensed" pitchFamily="34" charset="0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40 минут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Bahnschrift SemiBold Condensed" pitchFamily="34" charset="0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/>
                </a:tc>
                <a:extLst>
                  <a:ext uri="{0D108BD9-81ED-4DB2-BD59-A6C34878D82A}">
                    <a16:rowId xmlns="" xmlns:a16="http://schemas.microsoft.com/office/drawing/2014/main" val="3557125802"/>
                  </a:ext>
                </a:extLst>
              </a:tr>
              <a:tr h="262219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Старшая группа (5-6)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Bahnschrift SemiBold Condensed" pitchFamily="34" charset="0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5о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 минут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Bahnschrift SemiBold Condensed" pitchFamily="34" charset="0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/>
                </a:tc>
                <a:extLst>
                  <a:ext uri="{0D108BD9-81ED-4DB2-BD59-A6C34878D82A}">
                    <a16:rowId xmlns="" xmlns:a16="http://schemas.microsoft.com/office/drawing/2014/main" val="1055255528"/>
                  </a:ext>
                </a:extLst>
              </a:tr>
              <a:tr h="373430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Подготовительная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 группа (6-7)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Bahnschrift SemiBold Condensed" pitchFamily="34" charset="0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час 30 минут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Bahnschrift SemiBold Condensed" pitchFamily="34" charset="0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/>
                </a:tc>
                <a:extLst>
                  <a:ext uri="{0D108BD9-81ED-4DB2-BD59-A6C34878D82A}">
                    <a16:rowId xmlns="" xmlns:a16="http://schemas.microsoft.com/office/drawing/2014/main" val="1449646690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AB9EEEE-5D24-422D-B76D-987859ECB0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5883" y="6203092"/>
            <a:ext cx="10648765" cy="618361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BFC890C-B560-45C1-9FF4-08AA00E167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417" y="1532237"/>
            <a:ext cx="5557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ru-RU" sz="2000" b="1" dirty="0" smtClean="0">
                <a:latin typeface="Bahnschrift SemiBold Condensed" pitchFamily="34" charset="0"/>
              </a:rPr>
              <a:t>Длительность образовательной нагрузки</a:t>
            </a:r>
            <a:endParaRPr lang="ru-RU" sz="2000" b="1" dirty="0">
              <a:latin typeface="Bahnschrift SemiBold Condense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52519" y="1606378"/>
            <a:ext cx="505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latin typeface="Bahnschrift SemiBold Condensed" pitchFamily="34" charset="0"/>
              </a:rPr>
              <a:t>Перерывы между периодами НОД не менее 10 минут</a:t>
            </a:r>
            <a:endParaRPr lang="ru-RU" sz="2000" b="1" dirty="0">
              <a:latin typeface="Bahnschrift SemiBold Condensed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00799" y="1973288"/>
            <a:ext cx="484384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Bahnschrift SemiBold Condensed" pitchFamily="34" charset="0"/>
                <a:ea typeface="Times New Roman" pitchFamily="18" charset="0"/>
                <a:cs typeface="Arial" pitchFamily="34" charset="0"/>
              </a:rPr>
              <a:t>Некоторые виды образовательной деятельности вынесены в блок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Bahnschrift SemiBold Condensed" pitchFamily="34" charset="0"/>
                <a:ea typeface="Times New Roman" pitchFamily="18" charset="0"/>
                <a:cs typeface="Arial" pitchFamily="34" charset="0"/>
              </a:rPr>
              <a:t>совместной деятельности детей и педагога.</a:t>
            </a:r>
            <a:r>
              <a:rPr lang="ru-RU" sz="2000" dirty="0" smtClean="0">
                <a:latin typeface="Bahnschrift SemiBold Condensed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Bahnschrift SemiBold Condensed" pitchFamily="34" charset="0"/>
                <a:ea typeface="Times New Roman" pitchFamily="18" charset="0"/>
                <a:cs typeface="Arial" pitchFamily="34" charset="0"/>
              </a:rPr>
              <a:t>Воспитателям представляется право варьировать, интегрировать (объединять) содержание различных видов НОД в зависимости от поставленных целей и задач воспитания и обучения.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Condensed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3889767"/>
            <a:ext cx="49056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516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Bahnschrift SemiBold Condensed" pitchFamily="34" charset="0"/>
                <a:ea typeface="Times New Roman" pitchFamily="18" charset="0"/>
                <a:cs typeface="Arial" pitchFamily="34" charset="0"/>
              </a:rPr>
              <a:t>Организованная образовательная деятельность с детьми старшего дошкольного возраста осуществляется и во второй половине дня после дневного сна, но не чаще 2-3 раз в неделю. </a:t>
            </a:r>
          </a:p>
          <a:p>
            <a:pPr marR="0" lvl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516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Bahnschrift SemiBold Condensed" pitchFamily="34" charset="0"/>
                <a:ea typeface="Times New Roman" pitchFamily="18" charset="0"/>
                <a:cs typeface="Arial" pitchFamily="34" charset="0"/>
              </a:rPr>
              <a:t>НОД физкультурно-оздоровительного и эстетического цикла занимает не менее 50% общего времени, отведенного на ООД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42551" y="4160536"/>
            <a:ext cx="53504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51638" algn="l"/>
              </a:tabLst>
            </a:pPr>
            <a:r>
              <a:rPr lang="ru-RU" sz="2000" b="1" dirty="0" smtClean="0">
                <a:solidFill>
                  <a:srgbClr val="202020"/>
                </a:solidFill>
                <a:latin typeface="Bahnschrift SemiBold Condensed" pitchFamily="34" charset="0"/>
                <a:cs typeface="Arial" pitchFamily="34" charset="0"/>
              </a:rPr>
              <a:t>Дневной сон:</a:t>
            </a:r>
          </a:p>
          <a:p>
            <a:pPr marR="0" lvl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51638" algn="l"/>
              </a:tabLst>
            </a:pPr>
            <a:r>
              <a:rPr lang="ru-RU" sz="2000" b="1" dirty="0" smtClean="0">
                <a:solidFill>
                  <a:srgbClr val="202020"/>
                </a:solidFill>
                <a:latin typeface="Bahnschrift SemiBold Condensed" pitchFamily="34" charset="0"/>
                <a:cs typeface="Arial" pitchFamily="34" charset="0"/>
              </a:rPr>
              <a:t>- для детей до 3х лет не менее 3 часов;</a:t>
            </a:r>
          </a:p>
          <a:p>
            <a:pPr marR="0" lvl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51638" algn="l"/>
              </a:tabLst>
            </a:pPr>
            <a:r>
              <a:rPr lang="ru-RU" sz="2000" b="1" dirty="0" smtClean="0">
                <a:solidFill>
                  <a:srgbClr val="202020"/>
                </a:solidFill>
                <a:latin typeface="Bahnschrift SemiBold Condensed" pitchFamily="34" charset="0"/>
                <a:cs typeface="Arial" pitchFamily="34" charset="0"/>
              </a:rPr>
              <a:t>- Для детей с 4-7 лет составляет не менее 2,5 часов.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Condensed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1955" y="5169119"/>
            <a:ext cx="53504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51638" algn="l"/>
              </a:tabLst>
            </a:pPr>
            <a:r>
              <a:rPr lang="ru-RU" sz="2000" b="1" dirty="0" smtClean="0">
                <a:solidFill>
                  <a:srgbClr val="202020"/>
                </a:solidFill>
                <a:latin typeface="Bahnschrift SemiBold Condensed" pitchFamily="34" charset="0"/>
                <a:cs typeface="Arial" pitchFamily="34" charset="0"/>
              </a:rPr>
              <a:t>Норма пребывания детей на свежем воздухе 3 часа.</a:t>
            </a:r>
          </a:p>
          <a:p>
            <a:pPr marR="0" lvl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51638" algn="l"/>
              </a:tabLst>
            </a:pPr>
            <a:r>
              <a:rPr lang="ru-RU" sz="2000" b="1" dirty="0" smtClean="0">
                <a:solidFill>
                  <a:srgbClr val="202020"/>
                </a:solidFill>
                <a:latin typeface="Bahnschrift SemiBold Condensed" pitchFamily="34" charset="0"/>
                <a:cs typeface="Arial" pitchFamily="34" charset="0"/>
              </a:rPr>
              <a:t>Время прогулки до обеда и после сна устанавливается не менее 1,5 часа.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6119" y="6288024"/>
            <a:ext cx="10651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51638" algn="l"/>
              </a:tabLst>
            </a:pPr>
            <a:r>
              <a:rPr lang="ru-RU" sz="2000" b="1" dirty="0" smtClean="0">
                <a:solidFill>
                  <a:srgbClr val="202020"/>
                </a:solidFill>
                <a:latin typeface="Bahnschrift SemiBold Condensed" pitchFamily="34" charset="0"/>
                <a:cs typeface="Arial" pitchFamily="34" charset="0"/>
              </a:rPr>
              <a:t>10 изменений. Расширен перечень требований к обустройству групповых ячеек (</a:t>
            </a:r>
            <a:r>
              <a:rPr lang="ru-RU" sz="2000" b="1" dirty="0" err="1" smtClean="0">
                <a:solidFill>
                  <a:srgbClr val="202020"/>
                </a:solidFill>
                <a:latin typeface="Bahnschrift SemiBold Condensed" pitchFamily="34" charset="0"/>
                <a:cs typeface="Arial" pitchFamily="34" charset="0"/>
              </a:rPr>
              <a:t>групповая,спальня</a:t>
            </a:r>
            <a:r>
              <a:rPr lang="ru-RU" sz="2000" b="1" dirty="0" smtClean="0">
                <a:solidFill>
                  <a:srgbClr val="202020"/>
                </a:solidFill>
                <a:latin typeface="Bahnschrift SemiBold Condensed" pitchFamily="34" charset="0"/>
                <a:cs typeface="Arial" pitchFamily="34" charset="0"/>
              </a:rPr>
              <a:t>, раздевалка)</a:t>
            </a:r>
          </a:p>
        </p:txBody>
      </p:sp>
    </p:spTree>
    <p:extLst>
      <p:ext uri="{BB962C8B-B14F-4D97-AF65-F5344CB8AC3E}">
        <p14:creationId xmlns="" xmlns:p14="http://schemas.microsoft.com/office/powerpoint/2010/main" val="277909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519" y="222422"/>
            <a:ext cx="2037470" cy="96661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Bahnschrift SemiBold Condensed" pitchFamily="34" charset="0"/>
              </a:rPr>
              <a:t>Сайт МБДОУ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60173" y="1226110"/>
            <a:ext cx="10939668" cy="8868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ahnschrift SemiBold Condensed" pitchFamily="34" charset="0"/>
              </a:rPr>
              <a:t>Суть: </a:t>
            </a:r>
            <a:r>
              <a:rPr lang="ru-RU" dirty="0" err="1" smtClean="0">
                <a:latin typeface="Bahnschrift SemiBold Condensed" pitchFamily="34" charset="0"/>
              </a:rPr>
              <a:t>Роспотребнадзор</a:t>
            </a:r>
            <a:r>
              <a:rPr lang="ru-RU" dirty="0" smtClean="0">
                <a:latin typeface="Bahnschrift SemiBold Condensed" pitchFamily="34" charset="0"/>
              </a:rPr>
              <a:t> уточнил, что с 01.09.2021г все документы, которые работники разрабатывают самостоятельно, должны быть подписаны электронной подписью.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1340" y="2265407"/>
            <a:ext cx="7055707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rgbClr val="2F3342"/>
                </a:solidFill>
                <a:latin typeface="Bahnschrift SemiBold Condensed" pitchFamily="34" charset="0"/>
                <a:ea typeface="+mj-ea"/>
                <a:cs typeface="+mj-cs"/>
              </a:rPr>
              <a:t>Порядок приема детей в детский сад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2F3342"/>
              </a:solidFill>
              <a:effectLst/>
              <a:uLnTx/>
              <a:uFillTx/>
              <a:latin typeface="Bahnschrift SemiBold Condensed" pitchFamily="34" charset="0"/>
              <a:ea typeface="+mj-ea"/>
              <a:cs typeface="+mj-cs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576647" y="2848963"/>
            <a:ext cx="10939668" cy="12946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Суть: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 с 13.07.2021г. </a:t>
            </a:r>
            <a:r>
              <a:rPr lang="ru-RU" sz="2600" dirty="0" smtClean="0">
                <a:latin typeface="Bahnschrift SemiBold Condensed" pitchFamily="34" charset="0"/>
              </a:rPr>
              <a:t> внесли поправки в основные законы – «Об образовании РФ» и Семейный кодекс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. </a:t>
            </a:r>
            <a:r>
              <a:rPr lang="ru-RU" sz="2600" dirty="0" smtClean="0">
                <a:latin typeface="Bahnschrift SemiBold Condensed" pitchFamily="34" charset="0"/>
              </a:rPr>
              <a:t>Теперь преимущественное право ребенка на прием в детский сад, где уже учатся его братья и сестры, не зависит от </a:t>
            </a:r>
            <a:r>
              <a:rPr lang="ru-RU" sz="2600" dirty="0" err="1" smtClean="0">
                <a:latin typeface="Bahnschrift SemiBold Condensed" pitchFamily="34" charset="0"/>
              </a:rPr>
              <a:t>местожительствадетей</a:t>
            </a:r>
            <a:r>
              <a:rPr lang="ru-RU" sz="2600" dirty="0" smtClean="0">
                <a:latin typeface="Bahnschrift SemiBold Condensed" pitchFamily="34" charset="0"/>
              </a:rPr>
              <a:t>. Приоритет отдали родственным связям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SemiBold Condensed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89" y="4307015"/>
            <a:ext cx="354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Bahnschrift SemiBold Condensed" pitchFamily="34" charset="0"/>
              </a:rPr>
              <a:t>Профилактика COVID-19 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605481" y="4929017"/>
            <a:ext cx="10939668" cy="12946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Суть: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itchFamily="34" charset="0"/>
              </a:rPr>
              <a:t> </a:t>
            </a:r>
            <a:r>
              <a:rPr lang="ru-RU" sz="2600" dirty="0" smtClean="0">
                <a:latin typeface="Bahnschrift SemiBold Condensed" pitchFamily="34" charset="0"/>
              </a:rPr>
              <a:t>согласно данным </a:t>
            </a:r>
            <a:r>
              <a:rPr lang="ru-RU" sz="2600" dirty="0" err="1" smtClean="0">
                <a:latin typeface="Bahnschrift SemiBold Condensed" pitchFamily="34" charset="0"/>
              </a:rPr>
              <a:t>Роспотребнадзора</a:t>
            </a:r>
            <a:r>
              <a:rPr lang="ru-RU" sz="2600" dirty="0" smtClean="0">
                <a:latin typeface="Bahnschrift SemiBold Condensed" pitchFamily="34" charset="0"/>
              </a:rPr>
              <a:t> (постановление </a:t>
            </a:r>
            <a:r>
              <a:rPr lang="ru-RU" sz="2600" dirty="0" err="1" smtClean="0">
                <a:latin typeface="Bahnschrift SemiBold Condensed" pitchFamily="34" charset="0"/>
              </a:rPr>
              <a:t>гланого</a:t>
            </a:r>
            <a:r>
              <a:rPr lang="ru-RU" sz="2600" dirty="0" smtClean="0">
                <a:latin typeface="Bahnschrift SemiBold Condensed" pitchFamily="34" charset="0"/>
              </a:rPr>
              <a:t> санитарного врача от 02.12.2020№39)соблюдение </a:t>
            </a:r>
            <a:r>
              <a:rPr lang="ru-RU" sz="2600" dirty="0" err="1" smtClean="0">
                <a:latin typeface="Bahnschrift SemiBold Condensed" pitchFamily="34" charset="0"/>
              </a:rPr>
              <a:t>антикоронавирусных</a:t>
            </a:r>
            <a:r>
              <a:rPr lang="ru-RU" sz="2600" dirty="0" smtClean="0">
                <a:latin typeface="Bahnschrift SemiBold Condensed" pitchFamily="34" charset="0"/>
              </a:rPr>
              <a:t> мер продолжается до 31.12.2021г. ( измерение температуры, ношение масок, ограничение </a:t>
            </a:r>
            <a:r>
              <a:rPr lang="ru-RU" sz="2600" dirty="0" err="1" smtClean="0">
                <a:latin typeface="Bahnschrift SemiBold Condensed" pitchFamily="34" charset="0"/>
              </a:rPr>
              <a:t>контактоввоспитанников</a:t>
            </a:r>
            <a:r>
              <a:rPr lang="ru-RU" sz="2600" dirty="0" smtClean="0">
                <a:latin typeface="Bahnschrift SemiBold Condensed" pitchFamily="34" charset="0"/>
              </a:rPr>
              <a:t> из разных групп, массовые мероприятия не проводим).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SemiBold Condensed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09071" y="2113005"/>
            <a:ext cx="38949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Bahnschrift SemiBold Condensed" pitchFamily="34" charset="0"/>
              </a:rPr>
              <a:t>Мероприятия в рамках годового плана работы</a:t>
            </a:r>
            <a:endParaRPr lang="ru-RU" sz="44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0"/>
          </p:nvPr>
        </p:nvGraphicFramePr>
        <p:xfrm>
          <a:off x="1433384" y="1233150"/>
          <a:ext cx="9749479" cy="3515949"/>
        </p:xfrm>
        <a:graphic>
          <a:graphicData uri="http://schemas.openxmlformats.org/drawingml/2006/table">
            <a:tbl>
              <a:tblPr/>
              <a:tblGrid>
                <a:gridCol w="694571"/>
                <a:gridCol w="3343909"/>
                <a:gridCol w="2163024"/>
                <a:gridCol w="1715800"/>
                <a:gridCol w="1832175"/>
              </a:tblGrid>
              <a:tr h="49679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Название программы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Руководитель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Ожидаемое количество воспитанников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Вокал «Веселые нотки», гр№8, 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Лим Т.К.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1/2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 (гр.№8)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 (гр.№12)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«Будущие первоклассники»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Забелина О.А.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Театральная студия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Зиновьева М.С.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Столбова О.С.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Естественнонаучный кружок «Исследователи»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Матюшина С.В.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Стеблецова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Т.А.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Кружок «Добрый мир» (гр.№14)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Еремизина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А.В..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Кружок «Робототехника»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Надысева А.В.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5884" y="234778"/>
            <a:ext cx="11000232" cy="129746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Bahnschrift SemiBold Condensed" pitchFamily="34" charset="0"/>
              </a:rPr>
              <a:t>Информация</a:t>
            </a:r>
            <a:br>
              <a:rPr lang="ru-RU" sz="2200" dirty="0" smtClean="0">
                <a:latin typeface="Bahnschrift SemiBold Condensed" pitchFamily="34" charset="0"/>
              </a:rPr>
            </a:br>
            <a:r>
              <a:rPr lang="ru-RU" sz="2200" dirty="0" smtClean="0">
                <a:latin typeface="Bahnschrift SemiBold Condensed" pitchFamily="34" charset="0"/>
              </a:rPr>
              <a:t>о кружковой деятельности по программам дополнительного образования, вошедших в ЕИС «Навигатор дополнительного образования детей в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1029" y="5251623"/>
          <a:ext cx="9811264" cy="1323348"/>
        </p:xfrm>
        <a:graphic>
          <a:graphicData uri="http://schemas.openxmlformats.org/drawingml/2006/table">
            <a:tbl>
              <a:tblPr/>
              <a:tblGrid>
                <a:gridCol w="1476965"/>
                <a:gridCol w="2587107"/>
                <a:gridCol w="2176732"/>
                <a:gridCol w="1726675"/>
                <a:gridCol w="1843785"/>
              </a:tblGrid>
              <a:tr h="79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Кружки, не вошедшие в ЕИС «Навигатор дополнительного образования»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Bahnschrift SemiBold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Фольклорный кружок «Родничок»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Стрелкова Л.Ю.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1/2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CC577CF-CED3-44B1-AC3E-05C2556B41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3" name="Graphic 12" descr="Open square ">
              <a:extLst>
                <a:ext uri="{FF2B5EF4-FFF2-40B4-BE49-F238E27FC236}">
                  <a16:creationId xmlns=""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=""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ИМИДЖ учреждения</a:t>
            </a:r>
            <a:endParaRPr lang="en-US" sz="4400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1B4C1D1F-C2EF-4D29-B146-E0CE535B36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="" xmlns:a16="http://schemas.microsoft.com/office/drawing/2014/main" id="{2DFF522F-AF68-4632-B55E-C71590EC9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8F6F6586-42C9-4B51-A82B-5FC75BEA6D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08573" y="667264"/>
            <a:ext cx="49550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SemiBold Condensed" pitchFamily="34" charset="0"/>
              </a:rPr>
              <a:t>Имидж МБДОУ - эмоционально окрашенный образ образовательного учреждения, часто сознательно сформированный, обладающий целенаправленно заданными характеристиками и призванный оказывать психологическое влияние определенной направленности на конкретные группы социума.</a:t>
            </a:r>
            <a:br>
              <a:rPr lang="ru-RU" sz="2000" dirty="0" smtClean="0">
                <a:latin typeface="Bahnschrift SemiBold Condensed" pitchFamily="34" charset="0"/>
              </a:rPr>
            </a:br>
            <a:endParaRPr lang="ru-RU" sz="2000" dirty="0" smtClean="0">
              <a:latin typeface="Bahnschrift SemiBold Condensed" pitchFamily="34" charset="0"/>
            </a:endParaRPr>
          </a:p>
          <a:p>
            <a:r>
              <a:rPr lang="ru-RU" sz="2000" dirty="0" smtClean="0">
                <a:latin typeface="Bahnschrift SemiBold Condensed" pitchFamily="34" charset="0"/>
              </a:rPr>
              <a:t>Имидж выступает как общественное признание и оценочное отношение. Количество детей в ДОУ уменьшается с каждым годом. Этот факт вынуждает каждую конкретную организацию усиливать свою конкурентную позицию. Для этого наш детский сад работает над имиджем организации. Имидж помогает привлечь внимание потенциальных потребителей образовательных услуг – родителей.</a:t>
            </a:r>
            <a:br>
              <a:rPr lang="ru-RU" sz="2000" dirty="0" smtClean="0">
                <a:latin typeface="Bahnschrift SemiBold Condensed" pitchFamily="34" charset="0"/>
              </a:rPr>
            </a:br>
            <a:endParaRPr lang="ru-RU" sz="2000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305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="" xmlns:a16="http://schemas.microsoft.com/office/drawing/2014/main" id="{851F9C8F-B284-4FE9-A76C-49BE3BEE3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220" name="Picture 4" descr="https://st.depositphotos.com/1008504/3389/i/950/depositphotos_33897301-stock-photo-man-holds-the-chart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177" r="7177"/>
          <a:stretch>
            <a:fillRect/>
          </a:stretch>
        </p:blipFill>
        <p:spPr bwMode="auto">
          <a:xfrm>
            <a:off x="0" y="0"/>
            <a:ext cx="7317008" cy="6858000"/>
          </a:xfrm>
          <a:prstGeom prst="rect">
            <a:avLst/>
          </a:prstGeom>
          <a:noFill/>
        </p:spPr>
      </p:pic>
      <p:grpSp>
        <p:nvGrpSpPr>
          <p:cNvPr id="17" name="Group 30">
            <a:extLst>
              <a:ext uri="{FF2B5EF4-FFF2-40B4-BE49-F238E27FC236}">
                <a16:creationId xmlns="" xmlns:a16="http://schemas.microsoft.com/office/drawing/2014/main" id="{CDA17D7C-7C63-439C-8B50-C9B0F0F9A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474042" y="259492"/>
            <a:ext cx="6054810" cy="6013622"/>
            <a:chOff x="252031" y="391887"/>
            <a:chExt cx="7433283" cy="6215741"/>
          </a:xfrm>
        </p:grpSpPr>
        <p:sp>
          <p:nvSpPr>
            <p:cNvPr id="18" name="Rectangle 31">
              <a:extLst>
                <a:ext uri="{FF2B5EF4-FFF2-40B4-BE49-F238E27FC236}">
                  <a16:creationId xmlns="" xmlns:a16="http://schemas.microsoft.com/office/drawing/2014/main" id="{32FD79E9-DA87-4AE3-AB4F-454E8B1C7E28}"/>
                </a:ext>
              </a:extLst>
            </p:cNvPr>
            <p:cNvSpPr/>
            <p:nvPr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32">
              <a:extLst>
                <a:ext uri="{FF2B5EF4-FFF2-40B4-BE49-F238E27FC236}">
                  <a16:creationId xmlns="" xmlns:a16="http://schemas.microsoft.com/office/drawing/2014/main" id="{C0DB13C1-B4FB-4D33-A199-5BB34983AB47}"/>
                </a:ext>
              </a:extLst>
            </p:cNvPr>
            <p:cNvSpPr/>
            <p:nvPr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0" name="Rectangle 33">
              <a:extLst>
                <a:ext uri="{FF2B5EF4-FFF2-40B4-BE49-F238E27FC236}">
                  <a16:creationId xmlns="" xmlns:a16="http://schemas.microsoft.com/office/drawing/2014/main" id="{97CAE694-E5D7-45D8-80CE-4067B6610E53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itle 6">
            <a:extLst>
              <a:ext uri="{FF2B5EF4-FFF2-40B4-BE49-F238E27FC236}">
                <a16:creationId xmlns=""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4" y="916439"/>
            <a:ext cx="5202796" cy="4396965"/>
          </a:xfrm>
        </p:spPr>
        <p:txBody>
          <a:bodyPr/>
          <a:lstStyle/>
          <a:p>
            <a:r>
              <a:rPr lang="ru-RU" dirty="0" smtClean="0"/>
              <a:t>МОЗГОВОЙ ШТУРМ </a:t>
            </a:r>
            <a:br>
              <a:rPr lang="ru-RU" dirty="0" smtClean="0"/>
            </a:br>
            <a:r>
              <a:rPr lang="ru-RU" dirty="0" smtClean="0"/>
              <a:t>«Как поднять рейтинг МБДОУ?»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73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>
            <a:extLst>
              <a:ext uri="{FF2B5EF4-FFF2-40B4-BE49-F238E27FC236}">
                <a16:creationId xmlns=""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6C8E487-ADDC-4F1B-A30A-BAABB4998F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2" name="Group 39">
            <a:extLst>
              <a:ext uri="{FF2B5EF4-FFF2-40B4-BE49-F238E27FC236}">
                <a16:creationId xmlns="" xmlns:a16="http://schemas.microsoft.com/office/drawing/2014/main" id="{11BEC607-8474-408E-A7AC-48A065F31B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B601E3FC-2016-4085-9A4B-A172702EAAE1}"/>
                </a:ext>
              </a:extLst>
            </p:cNvPr>
            <p:cNvSpPr/>
            <p:nvPr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CBF662F-A198-4AD3-8EBC-0EC9A52B2994}"/>
                </a:ext>
              </a:extLst>
            </p:cNvPr>
            <p:cNvSpPr/>
            <p:nvPr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142E86C5-8E5F-4620-A4FB-D1F926179D18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F3342"/>
                </a:solidFill>
              </a:rPr>
              <a:t>Presentation </a:t>
            </a:r>
            <a:br>
              <a:rPr lang="en-US" dirty="0">
                <a:solidFill>
                  <a:srgbClr val="2F3342"/>
                </a:solidFill>
              </a:rPr>
            </a:br>
            <a:r>
              <a:rPr lang="en-US" dirty="0">
                <a:solidFill>
                  <a:srgbClr val="2F3342"/>
                </a:solidFill>
              </a:rPr>
              <a:t>Title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F3342"/>
                </a:solidFill>
              </a:rPr>
              <a:t>SUBTITLE GOES HERE</a:t>
            </a:r>
          </a:p>
        </p:txBody>
      </p:sp>
      <p:pic>
        <p:nvPicPr>
          <p:cNvPr id="12290" name="Picture 2" descr="https://vdp.mycdn.me/getImage?id=48985606699&amp;idx=1&amp;thumbType=3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60639" y="0"/>
            <a:ext cx="12352639" cy="6858000"/>
          </a:xfrm>
          <a:prstGeom prst="rect">
            <a:avLst/>
          </a:prstGeom>
          <a:noFill/>
        </p:spPr>
      </p:pic>
      <p:grpSp>
        <p:nvGrpSpPr>
          <p:cNvPr id="3" name="Group 39">
            <a:extLst>
              <a:ext uri="{FF2B5EF4-FFF2-40B4-BE49-F238E27FC236}">
                <a16:creationId xmlns="" xmlns:a16="http://schemas.microsoft.com/office/drawing/2014/main" id="{11BEC607-8474-408E-A7AC-48A065F31B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347784" y="1692877"/>
            <a:ext cx="6966660" cy="4114800"/>
            <a:chOff x="772272" y="265231"/>
            <a:chExt cx="6697362" cy="7101488"/>
          </a:xfrm>
        </p:grpSpPr>
        <p:sp>
          <p:nvSpPr>
            <p:cNvPr id="12" name="Rectangle 41">
              <a:extLst>
                <a:ext uri="{FF2B5EF4-FFF2-40B4-BE49-F238E27FC236}">
                  <a16:creationId xmlns="" xmlns:a16="http://schemas.microsoft.com/office/drawing/2014/main" id="{B601E3FC-2016-4085-9A4B-A172702EAAE1}"/>
                </a:ext>
              </a:extLst>
            </p:cNvPr>
            <p:cNvSpPr/>
            <p:nvPr/>
          </p:nvSpPr>
          <p:spPr>
            <a:xfrm>
              <a:off x="772272" y="1181212"/>
              <a:ext cx="6474941" cy="6185507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3" name="Rectangle 40">
              <a:extLst>
                <a:ext uri="{FF2B5EF4-FFF2-40B4-BE49-F238E27FC236}">
                  <a16:creationId xmlns="" xmlns:a16="http://schemas.microsoft.com/office/drawing/2014/main" id="{2CBF662F-A198-4AD3-8EBC-0EC9A52B2994}"/>
                </a:ext>
              </a:extLst>
            </p:cNvPr>
            <p:cNvSpPr/>
            <p:nvPr/>
          </p:nvSpPr>
          <p:spPr>
            <a:xfrm>
              <a:off x="1180045" y="265231"/>
              <a:ext cx="6289589" cy="5590289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1025611" y="2051222"/>
            <a:ext cx="9341708" cy="1915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dirty="0" smtClean="0">
                <a:solidFill>
                  <a:srgbClr val="2F334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000" b="1" i="0" u="none" strike="noStrike" kern="1200" cap="all" spc="0" normalizeH="0" baseline="0" noProof="0" dirty="0" smtClean="0">
              <a:ln>
                <a:noFill/>
              </a:ln>
              <a:solidFill>
                <a:srgbClr val="2F33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2400" y="152400"/>
            <a:ext cx="12010767" cy="902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«Детский сад №9 «Россиянка»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2F33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21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ahnschrift SemiBold Condensed" pitchFamily="34" charset="0"/>
              </a:rPr>
              <a:t>Повестка:</a:t>
            </a:r>
            <a:endParaRPr lang="ru-RU" sz="4000" dirty="0">
              <a:latin typeface="Bahnschrift SemiBold Condensed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67265" y="1902941"/>
            <a:ext cx="10293177" cy="495505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Bahnschrift SemiBold Condensed" pitchFamily="34" charset="0"/>
              </a:rPr>
              <a:t>Анализ работы за летний оздоровительный период 2021года:качество и </a:t>
            </a:r>
            <a:r>
              <a:rPr lang="ru-RU" dirty="0" err="1" smtClean="0">
                <a:latin typeface="Bahnschrift SemiBold Condensed" pitchFamily="34" charset="0"/>
              </a:rPr>
              <a:t>проблемыреализации</a:t>
            </a:r>
            <a:r>
              <a:rPr lang="ru-RU" dirty="0" smtClean="0">
                <a:latin typeface="Bahnschrift SemiBold Condensed" pitchFamily="34" charset="0"/>
              </a:rPr>
              <a:t>.</a:t>
            </a:r>
          </a:p>
          <a:p>
            <a:pPr algn="just"/>
            <a:r>
              <a:rPr lang="ru-RU" dirty="0" smtClean="0">
                <a:latin typeface="Bahnschrift SemiBold Condensed" pitchFamily="34" charset="0"/>
              </a:rPr>
              <a:t>Внесение в ООП ДО рабочей программы воспитания и календарного плана воспитательной работы.</a:t>
            </a:r>
          </a:p>
          <a:p>
            <a:pPr algn="just"/>
            <a:r>
              <a:rPr lang="ru-RU" dirty="0" smtClean="0">
                <a:latin typeface="Bahnschrift SemiBold Condensed" pitchFamily="34" charset="0"/>
              </a:rPr>
              <a:t>Планирование работы на 2021-2022 учебный год.</a:t>
            </a:r>
          </a:p>
          <a:p>
            <a:pPr algn="just"/>
            <a:r>
              <a:rPr lang="ru-RU" dirty="0" smtClean="0">
                <a:latin typeface="Bahnschrift SemiBold Condensed" pitchFamily="34" charset="0"/>
              </a:rPr>
              <a:t>Изменения в режиме дня, воспитательно-образовательной деятельности, условиях в соответствии с </a:t>
            </a:r>
            <a:r>
              <a:rPr lang="ru-RU" dirty="0" err="1" smtClean="0">
                <a:latin typeface="Bahnschrift SemiBold Condensed" pitchFamily="34" charset="0"/>
              </a:rPr>
              <a:t>СанПиН</a:t>
            </a:r>
            <a:r>
              <a:rPr lang="ru-RU" dirty="0" smtClean="0">
                <a:latin typeface="Bahnschrift SemiBold Condensed" pitchFamily="34" charset="0"/>
              </a:rPr>
              <a:t>.</a:t>
            </a:r>
          </a:p>
          <a:p>
            <a:pPr algn="just"/>
            <a:r>
              <a:rPr lang="ru-RU" dirty="0" smtClean="0">
                <a:latin typeface="Bahnschrift SemiBold Condensed" pitchFamily="34" charset="0"/>
              </a:rPr>
              <a:t>Мероприятия в рамках годового плана работы.</a:t>
            </a:r>
          </a:p>
          <a:p>
            <a:pPr algn="just"/>
            <a:r>
              <a:rPr lang="ru-RU" dirty="0" smtClean="0">
                <a:latin typeface="Bahnschrift SemiBold Condensed" pitchFamily="34" charset="0"/>
              </a:rPr>
              <a:t>Актуальные вопросы развития системы дополнительного образования детей.</a:t>
            </a:r>
          </a:p>
          <a:p>
            <a:pPr algn="just"/>
            <a:r>
              <a:rPr lang="ru-RU" dirty="0" smtClean="0">
                <a:latin typeface="Bahnschrift SemiBold Condensed" pitchFamily="34" charset="0"/>
              </a:rPr>
              <a:t>Повышение имиджа учреждения.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>
            <a:extLst>
              <a:ext uri="{FF2B5EF4-FFF2-40B4-BE49-F238E27FC236}">
                <a16:creationId xmlns="" xmlns:a16="http://schemas.microsoft.com/office/drawing/2014/main" id="{E78EAF87-74CF-4D41-BA6F-23563CA271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CC577CF-CED3-44B1-AC3E-05C2556B41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3" name="Graphic 12" descr="Open square ">
              <a:extLst>
                <a:ext uri="{FF2B5EF4-FFF2-40B4-BE49-F238E27FC236}">
                  <a16:creationId xmlns=""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=""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1000897"/>
            <a:ext cx="4992403" cy="3744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Итоги Летнего оздоровительного периода 2021г.</a:t>
            </a:r>
            <a:endParaRPr lang="en-US" sz="3200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1B4C1D1F-C2EF-4D29-B146-E0CE535B36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="" xmlns:a16="http://schemas.microsoft.com/office/drawing/2014/main" id="{2DFF522F-AF68-4632-B55E-C71590EC9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8F6F6586-42C9-4B51-A82B-5FC75BEA6D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830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1B4C1D1F-C2EF-4D29-B146-E0CE535B36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="" xmlns:a16="http://schemas.microsoft.com/office/drawing/2014/main" id="{2DFF522F-AF68-4632-B55E-C71590EC9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8F6F6586-42C9-4B51-A82B-5FC75BEA6D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834" r="1834"/>
          <a:stretch>
            <a:fillRect/>
          </a:stretch>
        </p:blipFill>
        <p:spPr bwMode="auto">
          <a:xfrm>
            <a:off x="3359604" y="0"/>
            <a:ext cx="99277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">
            <a:extLst>
              <a:ext uri="{FF2B5EF4-FFF2-40B4-BE49-F238E27FC236}">
                <a16:creationId xmlns="" xmlns:a16="http://schemas.microsoft.com/office/drawing/2014/main" id="{CCC577CF-CED3-44B1-AC3E-05C2556B41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295275"/>
            <a:ext cx="5391150" cy="5981700"/>
            <a:chOff x="883522" y="408327"/>
            <a:chExt cx="5276606" cy="5768636"/>
          </a:xfrm>
        </p:grpSpPr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1564074" y="1403690"/>
              <a:ext cx="4596054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2" descr="Open square ">
              <a:extLst>
                <a:ext uri="{FF2B5EF4-FFF2-40B4-BE49-F238E27FC236}">
                  <a16:creationId xmlns=""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9576" y="1088572"/>
              <a:ext cx="4592362" cy="4592362"/>
            </a:xfrm>
            <a:prstGeom prst="rect">
              <a:avLst/>
            </a:prstGeom>
          </p:spPr>
        </p:pic>
        <p:sp>
          <p:nvSpPr>
            <p:cNvPr id="18" name="Rectangle 23">
              <a:extLst>
                <a:ext uri="{FF2B5EF4-FFF2-40B4-BE49-F238E27FC236}">
                  <a16:creationId xmlns=""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370704" y="840260"/>
            <a:ext cx="4819408" cy="462142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Внесение в ООП ДО рабочей программы воспитания и календарного плана воспитательной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830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Содержимое 9"/>
          <p:cNvSpPr txBox="1">
            <a:spLocks/>
          </p:cNvSpPr>
          <p:nvPr/>
        </p:nvSpPr>
        <p:spPr>
          <a:xfrm>
            <a:off x="518985" y="2067699"/>
            <a:ext cx="4403124" cy="29779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10000"/>
              </a:lnSpc>
            </a:pPr>
            <a:r>
              <a:rPr lang="ru-RU" sz="2800" dirty="0" smtClean="0"/>
              <a:t>определяет воспитательные компоненты и основные содержательные направления, обеспечивает всестороннее развитие личности, мотивацию и способности детей в различных видах деятельности, с учетом интеграции образовательных областей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1915" y="160639"/>
            <a:ext cx="97000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Программа воспитания </a:t>
            </a:r>
            <a:endParaRPr lang="ru-RU" sz="4400" dirty="0"/>
          </a:p>
        </p:txBody>
      </p:sp>
      <p:sp>
        <p:nvSpPr>
          <p:cNvPr id="16" name="Содержимое 9"/>
          <p:cNvSpPr txBox="1">
            <a:spLocks/>
          </p:cNvSpPr>
          <p:nvPr/>
        </p:nvSpPr>
        <p:spPr>
          <a:xfrm>
            <a:off x="5362832" y="1223319"/>
            <a:ext cx="6067167" cy="52516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algn="ctr">
              <a:lnSpc>
                <a:spcPct val="110000"/>
              </a:lnSpc>
            </a:pPr>
            <a:r>
              <a:rPr lang="ru-RU" sz="5000" dirty="0" smtClean="0"/>
              <a:t> В основе процесса воспитания лежат конституционные и национальные ценности российского общества.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5000" dirty="0" smtClean="0"/>
              <a:t>Ценности Родины и природы лежат в основе патриотического направления воспитания.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5000" dirty="0" smtClean="0"/>
              <a:t>Ценности человека, семьи, дружбы, сотрудничества лежат в основе социального направления воспитания.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5000" dirty="0" smtClean="0"/>
              <a:t>Ценность знания лежит в основе познавательного направления воспитания.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5000" dirty="0" smtClean="0"/>
              <a:t>Ценность здоровья лежит в основе физического и оздоровительного направления воспитания.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5000" dirty="0" smtClean="0"/>
              <a:t>Ценность труда лежит в основе трудового направления воспитания.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5000" dirty="0" smtClean="0"/>
              <a:t>Ценности культуры и красоты лежат в основе этико-эстетического направления воспитания.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6586152" y="679622"/>
            <a:ext cx="5338118" cy="52021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/>
              <a:t>На основе рабочей программы воспитания ДОО составляет примерный календарный план воспитательной работы, который строится на основе базовых ценностей по следующим этапам: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ru-RU" sz="2400" b="1" dirty="0" smtClean="0"/>
              <a:t>погружение-знакомство, которое реализуется в различных формах (чтение, просмотр, экскурсии и пр.);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ru-RU" sz="2400" b="1" dirty="0" smtClean="0"/>
              <a:t>- разработка коллективного проекта, в рамках которого создаются творческие продукты;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ru-RU" sz="2400" b="1" dirty="0" smtClean="0"/>
              <a:t>- организация события, которое формирует ценности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346" y="753762"/>
            <a:ext cx="474499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 основе направлений воспитания разработаны модули по реализации программы: </a:t>
            </a:r>
          </a:p>
          <a:p>
            <a:pPr>
              <a:buFontTx/>
              <a:buChar char="-"/>
            </a:pPr>
            <a:r>
              <a:rPr lang="ru-RU" sz="2000" b="1" dirty="0" smtClean="0"/>
              <a:t>Семья,</a:t>
            </a:r>
          </a:p>
          <a:p>
            <a:pPr>
              <a:buFontTx/>
              <a:buChar char="-"/>
            </a:pPr>
            <a:r>
              <a:rPr lang="ru-RU" sz="2000" b="1" dirty="0" smtClean="0"/>
              <a:t>Моя Родина,</a:t>
            </a:r>
          </a:p>
          <a:p>
            <a:pPr>
              <a:buFontTx/>
              <a:buChar char="-"/>
            </a:pPr>
            <a:r>
              <a:rPr lang="ru-RU" sz="2000" b="1" dirty="0" smtClean="0"/>
              <a:t>Труд людей и ознакомление с профессиями,</a:t>
            </a:r>
          </a:p>
          <a:p>
            <a:pPr>
              <a:buFontTx/>
              <a:buChar char="-"/>
            </a:pPr>
            <a:r>
              <a:rPr lang="ru-RU" sz="2000" b="1" dirty="0" smtClean="0"/>
              <a:t>Я и мир вокруг меня.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А также вариативные :</a:t>
            </a:r>
          </a:p>
          <a:p>
            <a:r>
              <a:rPr lang="ru-RU" sz="2000" b="1" dirty="0" smtClean="0"/>
              <a:t>-Культурное наследие;</a:t>
            </a:r>
          </a:p>
          <a:p>
            <a:pPr>
              <a:buFontTx/>
              <a:buChar char="-"/>
            </a:pPr>
            <a:r>
              <a:rPr lang="ru-RU" sz="2000" b="1" dirty="0" smtClean="0"/>
              <a:t>ОБЖ;</a:t>
            </a:r>
          </a:p>
          <a:p>
            <a:pPr>
              <a:buFontTx/>
              <a:buChar char="-"/>
            </a:pPr>
            <a:r>
              <a:rPr lang="ru-RU" sz="2000" b="1" dirty="0" smtClean="0"/>
              <a:t>Мотивация к школьному обучению.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>
            <a:extLst>
              <a:ext uri="{FF2B5EF4-FFF2-40B4-BE49-F238E27FC236}">
                <a16:creationId xmlns="" xmlns:a16="http://schemas.microsoft.com/office/drawing/2014/main" id="{361EFFB7-8B3E-491D-89F4-6C4D129650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B205EF-4045-42E3-8101-270CAA2CF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101DF86-6B00-49D3-9EFB-456055F79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Graphic 17" descr="Open square">
              <a:extLst>
                <a:ext uri="{FF2B5EF4-FFF2-40B4-BE49-F238E27FC236}">
                  <a16:creationId xmlns=""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Планирование работы на 2021-2022 учебный год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7EAC647-D2A2-4904-B455-984AECA4DA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="" xmlns:a16="http://schemas.microsoft.com/office/drawing/2014/main" id="{443EBCED-982A-454F-BC58-43B643EFA1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571FE10C-81AC-4781-843B-B9994368C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632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>
            <a:extLst>
              <a:ext uri="{FF2B5EF4-FFF2-40B4-BE49-F238E27FC236}">
                <a16:creationId xmlns="" xmlns:a16="http://schemas.microsoft.com/office/drawing/2014/main" id="{361EFFB7-8B3E-491D-89F4-6C4D129650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B205EF-4045-42E3-8101-270CAA2CF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2" name="Group 11">
            <a:extLst>
              <a:ext uri="{FF2B5EF4-FFF2-40B4-BE49-F238E27FC236}">
                <a16:creationId xmlns="" xmlns:a16="http://schemas.microsoft.com/office/drawing/2014/main" id="{1101DF86-6B00-49D3-9EFB-456055F79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4868561" y="605480"/>
            <a:ext cx="5338119" cy="5634681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Graphic 17" descr="Open square">
              <a:extLst>
                <a:ext uri="{FF2B5EF4-FFF2-40B4-BE49-F238E27FC236}">
                  <a16:creationId xmlns=""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308" y="1791730"/>
            <a:ext cx="3694670" cy="415187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Bahnschrift SemiBold Condensed" pitchFamily="34" charset="0"/>
              </a:rPr>
              <a:t>2022 год объявлен годом народного искусства и нематериального культурного наследия народов</a:t>
            </a:r>
            <a:r>
              <a:rPr lang="ru-RU" b="0" dirty="0" smtClean="0"/>
              <a:t> 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7EAC647-D2A2-4904-B455-984AECA4DA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="" xmlns:a16="http://schemas.microsoft.com/office/drawing/2014/main" id="{443EBCED-982A-454F-BC58-43B643EFA1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571FE10C-81AC-4781-843B-B9994368C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9156" name="Picture 4" descr="https://sun9-27.userapi.com/impg/4PW6uSw0T17JL_20NyW27cqC12nWf0sQBmZNYA/SKp7eqkgkB0.jpg?size=839x1080&amp;quality=95&amp;sign=1e57f2f84f2321199991959e366044ae&amp;c_uniq_tag=zq7OPtB7BePInexKdFcSocK8Kqva1SdYmL3PeesIqdA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574" y="568413"/>
            <a:ext cx="3983736" cy="512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632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3908FF0-1F83-4DE9-B48E-CB646B5E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18826A1-4E90-405A-AE28-5500B0A36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68221" y="3175686"/>
            <a:ext cx="5386926" cy="3032609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83A1B7-34FF-4F2F-A68D-A3D22C770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="" xmlns:a16="http://schemas.microsoft.com/office/drawing/2014/main" id="{B36D0ADB-FA1F-4489-86B3-B4A6906DB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8" y="6356350"/>
            <a:ext cx="672142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43C8AE-92D1-4381-AB5D-D73573EB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77330" y="766118"/>
            <a:ext cx="10718786" cy="790833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Тема : «Приобщение детей к русской народной культуре как средство                  формирования  патриотических  чувств и развития духовности».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6184" y="1149178"/>
            <a:ext cx="10379674" cy="516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 Внесение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 в ООП ДО рабочей программы воспитания и календарного плана воспитательной работы.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Приобщение детей к русской народной культуре как средство формирования патриотических чувств и развития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духовности.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Condensed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Воспитание культуры здорового образа жизни воспитанников средствами профилактической, оздоровительной, образовательной работы с детьми.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Condensed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Формирование экологической культуры дошкольников, развитие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любознательности и бережливого отношения к окружающему миру.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Bahnschrift SemiBold Condensed" pitchFamily="34" charset="0"/>
              </a:rPr>
              <a:t>Воспитание положительной мотивации к школьному обучению.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работы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экспериментально-исследовательской лаборатории как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средства познавательного развития дошкольников.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Condensed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Bahnschrift SemiBold Condensed" pitchFamily="34" charset="0"/>
              </a:rPr>
              <a:t>Повышение </a:t>
            </a:r>
            <a:r>
              <a:rPr lang="ru-RU" sz="2000" b="1" dirty="0" err="1" smtClean="0">
                <a:latin typeface="Bahnschrift SemiBold Condensed" pitchFamily="34" charset="0"/>
              </a:rPr>
              <a:t>ИКТ-компетентности</a:t>
            </a:r>
            <a:r>
              <a:rPr lang="ru-RU" sz="2000" b="1" dirty="0" smtClean="0">
                <a:latin typeface="Bahnschrift SemiBold Condensed" pitchFamily="34" charset="0"/>
              </a:rPr>
              <a:t> педагогов</a:t>
            </a:r>
            <a:r>
              <a:rPr lang="ru-RU" sz="2000" dirty="0" smtClean="0">
                <a:latin typeface="Bahnschrift SemiBold Condensed" pitchFamily="34" charset="0"/>
                <a:cs typeface="Times New Roman" pitchFamily="18" charset="0"/>
              </a:rPr>
              <a:t>.</a:t>
            </a:r>
            <a:endParaRPr lang="ru-RU" sz="2000" dirty="0" smtClean="0">
              <a:latin typeface="Bahnschrift SemiBold Condensed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 pitchFamily="18" charset="0"/>
                <a:cs typeface="Arial" pitchFamily="34" charset="0"/>
              </a:rPr>
              <a:t>Апробация и внедрение парциальной модульной программы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 pitchFamily="18" charset="0"/>
                <a:cs typeface="Arial" pitchFamily="34" charset="0"/>
              </a:rPr>
              <a:t>«STEM-образование детей дошкольного и младшего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 pitchFamily="18" charset="0"/>
                <a:cs typeface="Arial" pitchFamily="34" charset="0"/>
              </a:rPr>
              <a:t> школьного возраста» в практику дошкольного учреждения.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Condensed" pitchFamily="34" charset="0"/>
              <a:cs typeface="Arial" pitchFamily="34" charset="0"/>
            </a:endParaRPr>
          </a:p>
        </p:txBody>
      </p:sp>
      <p:pic>
        <p:nvPicPr>
          <p:cNvPr id="17" name="Рисунок 16" descr="C:\Users\zabin\Downloads\Screenshot_20210725_135030.jpg"/>
          <p:cNvPicPr/>
          <p:nvPr/>
        </p:nvPicPr>
        <p:blipFill>
          <a:blip r:embed="rId2" cstate="print"/>
          <a:srcRect t="20409" b="3247"/>
          <a:stretch>
            <a:fillRect/>
          </a:stretch>
        </p:blipFill>
        <p:spPr bwMode="auto">
          <a:xfrm>
            <a:off x="7117492" y="3422823"/>
            <a:ext cx="4361935" cy="259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922287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щентация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D934DA-6EDB-4DB8-AE5C-9399A1369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19B998-C0F0-415C-AF4D-F10DCCD30A2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презщентация</Template>
  <TotalTime>0</TotalTime>
  <Words>1076</Words>
  <Application>Microsoft Office PowerPoint</Application>
  <PresentationFormat>Произвольный</PresentationFormat>
  <Paragraphs>1517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презщентация</vt:lpstr>
      <vt:lpstr>Presentation  Title</vt:lpstr>
      <vt:lpstr>Повестка:</vt:lpstr>
      <vt:lpstr>1. Итоги Летнего оздоровительного периода 2021г.</vt:lpstr>
      <vt:lpstr>Внесение в ООП ДО рабочей программы воспитания и календарного плана воспитательной работы </vt:lpstr>
      <vt:lpstr>Слайд 5</vt:lpstr>
      <vt:lpstr>Слайд 6</vt:lpstr>
      <vt:lpstr>Планирование работы на 2021-2022 учебный год</vt:lpstr>
      <vt:lpstr>2022 год объявлен годом народного искусства и нематериального культурного наследия народов </vt:lpstr>
      <vt:lpstr>Тема : «Приобщение детей к русской народной культуре как средство                  формирования  патриотических  чувств и развития духовности». </vt:lpstr>
      <vt:lpstr>Изменения в режиме дня, воспитательно-образовательной деятельности, условиях в соответствии с СанПиН </vt:lpstr>
      <vt:lpstr> СОГЛАСНО Постановлению Главного государственного санитарного врача РФ от 28.01.21 г. № 2 «Об утверждении СанПиН 1.2.3685-21 «Гигиенические нормативы и требования к обеспечению безопасности и (или) безвредности для человека факторов среды обитания»</vt:lpstr>
      <vt:lpstr>Сайт МБДОУ</vt:lpstr>
      <vt:lpstr>Слайд 13</vt:lpstr>
      <vt:lpstr>Информация о кружковой деятельности по программам дополнительного образования, вошедших в ЕИС «Навигатор дополнительного образования детей в Московской области» </vt:lpstr>
      <vt:lpstr>ИМИДЖ учреждения</vt:lpstr>
      <vt:lpstr>МОЗГОВОЙ ШТУРМ  «Как поднять рейтинг МБДОУ?»</vt:lpstr>
      <vt:lpstr>Presentation  Title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2021-09-08T22:05:43Z</dcterms:created>
  <dcterms:modified xsi:type="dcterms:W3CDTF">2022-01-08T01:48:36Z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