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7" r:id="rId1"/>
  </p:sldMasterIdLst>
  <p:sldIdLst>
    <p:sldId id="262" r:id="rId2"/>
    <p:sldId id="258" r:id="rId3"/>
    <p:sldId id="259" r:id="rId4"/>
    <p:sldId id="267" r:id="rId5"/>
    <p:sldId id="268" r:id="rId6"/>
    <p:sldId id="260" r:id="rId7"/>
    <p:sldId id="265" r:id="rId8"/>
    <p:sldId id="270" r:id="rId9"/>
    <p:sldId id="271" r:id="rId10"/>
    <p:sldId id="273" r:id="rId11"/>
    <p:sldId id="286" r:id="rId12"/>
    <p:sldId id="288" r:id="rId13"/>
    <p:sldId id="276" r:id="rId14"/>
    <p:sldId id="269" r:id="rId15"/>
    <p:sldId id="281" r:id="rId16"/>
    <p:sldId id="289" r:id="rId17"/>
    <p:sldId id="282" r:id="rId18"/>
    <p:sldId id="284" r:id="rId19"/>
    <p:sldId id="290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AAE3-E9AD-4698-858F-78164D530072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AB87-C7FE-4223-8F79-F6123BF7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26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AAE3-E9AD-4698-858F-78164D530072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AB87-C7FE-4223-8F79-F6123BF7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499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AAE3-E9AD-4698-858F-78164D530072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AB87-C7FE-4223-8F79-F6123BF7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860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AAE3-E9AD-4698-858F-78164D530072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AB87-C7FE-4223-8F79-F6123BF739D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1518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AAE3-E9AD-4698-858F-78164D530072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AB87-C7FE-4223-8F79-F6123BF7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830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AAE3-E9AD-4698-858F-78164D530072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AB87-C7FE-4223-8F79-F6123BF7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357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AAE3-E9AD-4698-858F-78164D530072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AB87-C7FE-4223-8F79-F6123BF7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510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AAE3-E9AD-4698-858F-78164D530072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AB87-C7FE-4223-8F79-F6123BF7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1735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AAE3-E9AD-4698-858F-78164D530072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AB87-C7FE-4223-8F79-F6123BF7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7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AAE3-E9AD-4698-858F-78164D530072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AB87-C7FE-4223-8F79-F6123BF7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04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AAE3-E9AD-4698-858F-78164D530072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AB87-C7FE-4223-8F79-F6123BF7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32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AAE3-E9AD-4698-858F-78164D530072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AB87-C7FE-4223-8F79-F6123BF7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08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AAE3-E9AD-4698-858F-78164D530072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AB87-C7FE-4223-8F79-F6123BF7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85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AAE3-E9AD-4698-858F-78164D530072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AB87-C7FE-4223-8F79-F6123BF7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45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AAE3-E9AD-4698-858F-78164D530072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AB87-C7FE-4223-8F79-F6123BF7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981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AAE3-E9AD-4698-858F-78164D530072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AB87-C7FE-4223-8F79-F6123BF7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99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AAE3-E9AD-4698-858F-78164D530072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AB87-C7FE-4223-8F79-F6123BF7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57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473AAE3-E9AD-4698-858F-78164D530072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EAB87-C7FE-4223-8F79-F6123BF73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1987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  <p:sldLayoutId id="2147484009" r:id="rId12"/>
    <p:sldLayoutId id="2147484010" r:id="rId13"/>
    <p:sldLayoutId id="2147484011" r:id="rId14"/>
    <p:sldLayoutId id="2147484012" r:id="rId15"/>
    <p:sldLayoutId id="2147484013" r:id="rId16"/>
    <p:sldLayoutId id="214748401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dourossianka.ru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dourossianka.ru/dokumenty/normativnye-dokumenty/federalnye-dokumenty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" y="1001358"/>
            <a:ext cx="11628119" cy="1400530"/>
          </a:xfrm>
        </p:spPr>
        <p:txBody>
          <a:bodyPr/>
          <a:lstStyle/>
          <a:p>
            <a:r>
              <a:rPr lang="ru-RU" sz="2400" dirty="0"/>
              <a:t>Муниципальное бюджетное </a:t>
            </a:r>
            <a:r>
              <a:rPr lang="ru-RU" sz="2400" dirty="0" smtClean="0"/>
              <a:t>дошкольное образовательное  </a:t>
            </a:r>
            <a:r>
              <a:rPr lang="ru-RU" sz="2400" dirty="0"/>
              <a:t>учреждение</a:t>
            </a:r>
            <a:br>
              <a:rPr lang="ru-RU" sz="2400" dirty="0"/>
            </a:br>
            <a:r>
              <a:rPr lang="ru-RU" sz="2400" dirty="0"/>
              <a:t>«Детский сад №9 «Россиянка</a:t>
            </a:r>
            <a:r>
              <a:rPr lang="ru-RU" sz="2400" dirty="0" smtClean="0"/>
              <a:t>»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65760" y="2401888"/>
            <a:ext cx="11369039" cy="42002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Краткая презентация</a:t>
            </a:r>
          </a:p>
          <a:p>
            <a:pPr marL="0" indent="0" algn="ctr">
              <a:buNone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сновной образовательной</a:t>
            </a:r>
          </a:p>
          <a:p>
            <a:pPr marL="0" indent="0" algn="ctr">
              <a:buNone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рограммы дошкольного образования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848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917681" cy="630630"/>
          </a:xfrm>
        </p:spPr>
        <p:txBody>
          <a:bodyPr/>
          <a:lstStyle/>
          <a:p>
            <a:pPr lvl="2" algn="ctr" defTabSz="457200" rtl="0">
              <a:spcBef>
                <a:spcPct val="0"/>
              </a:spcBef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область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Познавательное развитие»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372862"/>
            <a:ext cx="12192000" cy="64851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b="1" dirty="0" smtClean="0"/>
              <a:t>   </a:t>
            </a:r>
            <a:r>
              <a:rPr lang="ru-RU" sz="1900" b="1" dirty="0" smtClean="0"/>
              <a:t>Задачи</a:t>
            </a:r>
          </a:p>
          <a:p>
            <a:pPr lvl="0"/>
            <a:r>
              <a:rPr lang="ru-RU" sz="1600" dirty="0"/>
              <a:t>Формирование элементарных математических представлений, первичных представлений об основных свойствах и </a:t>
            </a:r>
            <a:r>
              <a:rPr lang="ru-RU" sz="1600" dirty="0" smtClean="0"/>
              <a:t>отношениях </a:t>
            </a:r>
            <a:r>
              <a:rPr lang="ru-RU" sz="1600" dirty="0"/>
              <a:t>объектов окружающего мира: форме, цвете, размере, количестве, числе, части и целом, пространстве и времени.</a:t>
            </a:r>
          </a:p>
          <a:p>
            <a:pPr lvl="0"/>
            <a:r>
              <a:rPr lang="ru-RU" sz="1600" dirty="0"/>
              <a:t>Развитие познавательных интересов детей, расширение опыта ориентировки в окружающем, сенсорное развитие, развитие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об объектах окружающего мира, о свойствах и </a:t>
            </a:r>
            <a:r>
              <a:rPr lang="ru-RU" sz="1600" dirty="0" smtClean="0"/>
              <a:t>отношениях </a:t>
            </a:r>
            <a:r>
              <a:rPr lang="ru-RU" sz="1600" dirty="0"/>
              <a:t>объектов окружающего </a:t>
            </a:r>
            <a:r>
              <a:rPr lang="ru-RU" sz="1600" dirty="0" smtClean="0"/>
              <a:t>мира.</a:t>
            </a:r>
          </a:p>
          <a:p>
            <a:pPr lvl="0"/>
            <a:r>
              <a:rPr lang="ru-RU" sz="1600" dirty="0" smtClean="0"/>
              <a:t>Развитие </a:t>
            </a:r>
            <a:r>
              <a:rPr lang="ru-RU" sz="1600" dirty="0"/>
              <a:t>восприятия, внимания, памяти, наблюдательности, способности анализировать, сравнивать, выделять характерные, существенные признаки предметов и явлений окружающего мира; умения устанавливать </a:t>
            </a:r>
            <a:r>
              <a:rPr lang="ru-RU" sz="1600" dirty="0" smtClean="0"/>
              <a:t>простейшие </a:t>
            </a:r>
            <a:r>
              <a:rPr lang="ru-RU" sz="1600" dirty="0"/>
              <a:t>связи  между предметами и явлениями, делать </a:t>
            </a:r>
            <a:r>
              <a:rPr lang="ru-RU" sz="1600" dirty="0" smtClean="0"/>
              <a:t>простейшие </a:t>
            </a:r>
            <a:r>
              <a:rPr lang="ru-RU" sz="1600" dirty="0"/>
              <a:t>обобщения.</a:t>
            </a:r>
          </a:p>
          <a:p>
            <a:pPr lvl="0"/>
            <a:r>
              <a:rPr lang="ru-RU" sz="1600" dirty="0"/>
              <a:t>Ознакомление с предметным миром (название, функция, назначение, свойства и качества предмета); восприятие предмета как творения человеческой мысли и результата труда</a:t>
            </a:r>
            <a:r>
              <a:rPr lang="ru-RU" sz="1600" dirty="0" smtClean="0"/>
              <a:t>.</a:t>
            </a:r>
          </a:p>
          <a:p>
            <a:r>
              <a:rPr lang="ru-RU" sz="1600" dirty="0"/>
              <a:t>Формирование элементарных математических представлений, первичных представлений об основных свойствах и отношениях </a:t>
            </a:r>
            <a:r>
              <a:rPr lang="ru-RU" sz="1600" dirty="0" smtClean="0"/>
              <a:t>объектов. Развитие </a:t>
            </a:r>
            <a:r>
              <a:rPr lang="ru-RU" sz="1600" dirty="0"/>
              <a:t>умения устанавливать причинно-следственные связи между миром предметов и природным миром</a:t>
            </a:r>
            <a:r>
              <a:rPr lang="ru-RU" sz="1600" dirty="0" smtClean="0"/>
              <a:t>.</a:t>
            </a:r>
          </a:p>
          <a:p>
            <a:pPr lvl="0"/>
            <a:r>
              <a:rPr lang="ru-RU" sz="1600" dirty="0"/>
              <a:t>Ознакомление с окружающим социальным миром, </a:t>
            </a:r>
            <a:r>
              <a:rPr lang="ru-RU" sz="1600" dirty="0" smtClean="0"/>
              <a:t>формирование </a:t>
            </a:r>
            <a:r>
              <a:rPr lang="ru-RU" sz="1600" dirty="0"/>
              <a:t>целостной картины мира. Формирование первичных представлений о малой родине и Отечестве, </a:t>
            </a:r>
            <a:r>
              <a:rPr lang="ru-RU" sz="1600" dirty="0" smtClean="0"/>
              <a:t>об </a:t>
            </a:r>
            <a:r>
              <a:rPr lang="ru-RU" sz="1600" dirty="0"/>
              <a:t>отечественных традициях и праздниках. Формирование гражданской принадлежности; воспитание любви к Родине, </a:t>
            </a:r>
            <a:r>
              <a:rPr lang="ru-RU" sz="1600" dirty="0" smtClean="0"/>
              <a:t>патриотических </a:t>
            </a:r>
            <a:r>
              <a:rPr lang="ru-RU" sz="1600" dirty="0"/>
              <a:t>чувств. Формирование элементарных представлений </a:t>
            </a:r>
            <a:r>
              <a:rPr lang="ru-RU" sz="1600" dirty="0" smtClean="0"/>
              <a:t>о </a:t>
            </a:r>
            <a:r>
              <a:rPr lang="ru-RU" sz="1600" dirty="0"/>
              <a:t>многообразии стран и народов мира</a:t>
            </a:r>
            <a:r>
              <a:rPr lang="ru-RU" sz="1600" dirty="0" smtClean="0"/>
              <a:t>.</a:t>
            </a:r>
          </a:p>
          <a:p>
            <a:r>
              <a:rPr lang="ru-RU" sz="1600" dirty="0"/>
              <a:t>Ознакомление с природой и природными явлениями. Развитие умения устанавливать причинно-следственные связи между природными явлениями. Формирование первичных представлений о природном многообразии планеты Земля. Формирование элементарных экологических представлений. Формирование понимания того, что человек — часть </a:t>
            </a:r>
            <a:r>
              <a:rPr lang="ru-RU" sz="1600" dirty="0" smtClean="0"/>
              <a:t>природы. Воспитание </a:t>
            </a:r>
            <a:r>
              <a:rPr lang="ru-RU" sz="1600" dirty="0"/>
              <a:t>умения правильно вести себя в природе. Воспитание любви к природе, желания беречь ее.</a:t>
            </a:r>
          </a:p>
          <a:p>
            <a:pPr lvl="0"/>
            <a:endParaRPr lang="ru-RU" sz="1600" dirty="0" smtClean="0"/>
          </a:p>
          <a:p>
            <a:pPr lvl="0"/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pPr lvl="0"/>
            <a:endParaRPr lang="ru-RU" sz="1600" dirty="0"/>
          </a:p>
          <a:p>
            <a:pPr marL="0" indent="0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87526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0820"/>
            <a:ext cx="11917681" cy="630630"/>
          </a:xfrm>
        </p:spPr>
        <p:txBody>
          <a:bodyPr/>
          <a:lstStyle/>
          <a:p>
            <a:pPr lvl="2" algn="ctr" defTabSz="457200" rtl="0">
              <a:spcBef>
                <a:spcPct val="0"/>
              </a:spcBef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область «Речевое развитие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852256"/>
            <a:ext cx="12192000" cy="6485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 smtClean="0"/>
              <a:t>   </a:t>
            </a:r>
            <a:r>
              <a:rPr lang="ru-RU" b="1" dirty="0" smtClean="0"/>
              <a:t>Задачи</a:t>
            </a:r>
          </a:p>
          <a:p>
            <a:pPr marL="0" indent="0" algn="just">
              <a:buNone/>
            </a:pPr>
            <a:endParaRPr lang="ru-RU" sz="1400" b="1" dirty="0"/>
          </a:p>
          <a:p>
            <a:pPr algn="just"/>
            <a:r>
              <a:rPr lang="ru-RU" dirty="0" smtClean="0"/>
              <a:t>Развитие </a:t>
            </a:r>
            <a:r>
              <a:rPr lang="ru-RU" dirty="0"/>
              <a:t>свободного общения со взрослыми и детьми; овладение конструктивными способами и средствами взаимодействия с окружающими </a:t>
            </a:r>
            <a:r>
              <a:rPr lang="ru-RU" dirty="0" smtClean="0"/>
              <a:t>людьми.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dirty="0" smtClean="0"/>
              <a:t>Развитие </a:t>
            </a:r>
            <a:r>
              <a:rPr lang="ru-RU" dirty="0"/>
              <a:t>всех компонентов устной речи детей (лексической стороны, грамматического строя речи, произносительной стороны речи, связной речи — диалогической и монологической форм) в различных формах и видах детской </a:t>
            </a:r>
            <a:r>
              <a:rPr lang="ru-RU" dirty="0" smtClean="0"/>
              <a:t>деятельности.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dirty="0" smtClean="0"/>
              <a:t>Практическое </a:t>
            </a:r>
            <a:r>
              <a:rPr lang="ru-RU" dirty="0"/>
              <a:t>овладение воспитанниками нормами </a:t>
            </a:r>
            <a:r>
              <a:rPr lang="ru-RU" dirty="0" smtClean="0"/>
              <a:t>речи.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dirty="0" smtClean="0"/>
              <a:t>Воспитание </a:t>
            </a:r>
            <a:r>
              <a:rPr lang="ru-RU" dirty="0"/>
              <a:t>интереса и любви к чтению, развитие литературной </a:t>
            </a:r>
            <a:r>
              <a:rPr lang="ru-RU" dirty="0" smtClean="0"/>
              <a:t>речи.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dirty="0" smtClean="0"/>
              <a:t>Воспитания </a:t>
            </a:r>
            <a:r>
              <a:rPr lang="ru-RU" dirty="0"/>
              <a:t>желания и умения слушать художественные произведения, следить за развитием действия.</a:t>
            </a:r>
          </a:p>
          <a:p>
            <a:pPr marL="0" lvl="0" indent="0">
              <a:buNone/>
            </a:pPr>
            <a:endParaRPr lang="ru-RU" sz="1600" dirty="0" smtClean="0"/>
          </a:p>
          <a:p>
            <a:pPr lvl="0"/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pPr lvl="0"/>
            <a:endParaRPr lang="ru-RU" sz="1600" dirty="0"/>
          </a:p>
          <a:p>
            <a:pPr marL="0" indent="0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13147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917681" cy="426128"/>
          </a:xfrm>
        </p:spPr>
        <p:txBody>
          <a:bodyPr/>
          <a:lstStyle/>
          <a:p>
            <a:pPr lvl="2" algn="ctr" defTabSz="457200" rtl="0">
              <a:spcBef>
                <a:spcPct val="0"/>
              </a:spcBef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область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«Художественно-эстетическое 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213064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b="1" dirty="0" smtClean="0"/>
              <a:t>   </a:t>
            </a:r>
            <a:r>
              <a:rPr lang="ru-RU" sz="1600" b="1" dirty="0" smtClean="0"/>
              <a:t>Задачи</a:t>
            </a:r>
            <a:endParaRPr lang="ru-RU" sz="1600" b="1" dirty="0"/>
          </a:p>
          <a:p>
            <a:r>
              <a:rPr lang="ru-RU" sz="1400" dirty="0"/>
              <a:t>Формирование интереса к эстетической стороне окружающей </a:t>
            </a:r>
            <a:r>
              <a:rPr lang="ru-RU" sz="1400" dirty="0" smtClean="0"/>
              <a:t>действительности, эстетического </a:t>
            </a:r>
            <a:r>
              <a:rPr lang="ru-RU" sz="1400" dirty="0"/>
              <a:t>отношения к предметам и явлениям окружающего мира, </a:t>
            </a:r>
            <a:r>
              <a:rPr lang="ru-RU" sz="1400" dirty="0" smtClean="0"/>
              <a:t>произведениям искусства</a:t>
            </a:r>
            <a:r>
              <a:rPr lang="ru-RU" sz="1400" dirty="0"/>
              <a:t>; воспитание интереса к художественно-творческой деятельности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Развитие </a:t>
            </a:r>
            <a:r>
              <a:rPr lang="ru-RU" sz="1400" dirty="0"/>
              <a:t>эстетических чувств детей, художественного восприятия, </a:t>
            </a:r>
            <a:r>
              <a:rPr lang="ru-RU" sz="1400" dirty="0" smtClean="0"/>
              <a:t>образных представлений</a:t>
            </a:r>
            <a:r>
              <a:rPr lang="ru-RU" sz="1400" dirty="0"/>
              <a:t>, воображения, художественно-творческих способностей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Развитие </a:t>
            </a:r>
            <a:r>
              <a:rPr lang="ru-RU" sz="1400" dirty="0"/>
              <a:t>детского художественного творчества, интереса к </a:t>
            </a:r>
            <a:r>
              <a:rPr lang="ru-RU" sz="1400" dirty="0" smtClean="0"/>
              <a:t>самостоятельной творческой </a:t>
            </a:r>
            <a:r>
              <a:rPr lang="ru-RU" sz="1400" dirty="0"/>
              <a:t>деятельности (изобразительной, конструктивно-модельной, музыкальной </a:t>
            </a:r>
            <a:r>
              <a:rPr lang="ru-RU" sz="1400" dirty="0" smtClean="0"/>
              <a:t>и др</a:t>
            </a:r>
            <a:r>
              <a:rPr lang="ru-RU" sz="1400" dirty="0"/>
              <a:t>.); удовлетворение потребности детей в самовыражении. </a:t>
            </a:r>
          </a:p>
          <a:p>
            <a:pPr algn="just"/>
            <a:r>
              <a:rPr lang="ru-RU" sz="1400" dirty="0" smtClean="0"/>
              <a:t>Развитие </a:t>
            </a:r>
            <a:r>
              <a:rPr lang="ru-RU" sz="1400" dirty="0"/>
              <a:t>всех компонентов устной речи детей (лексической стороны, грамматического строя речи, произносительной стороны речи, связной речи — диалогической и монологической форм) в различных формах и видах детской </a:t>
            </a:r>
            <a:r>
              <a:rPr lang="ru-RU" sz="1400" dirty="0" smtClean="0"/>
              <a:t>деятельности.</a:t>
            </a:r>
            <a:endParaRPr lang="ru-RU" sz="1400" dirty="0"/>
          </a:p>
          <a:p>
            <a:r>
              <a:rPr lang="ru-RU" sz="1400" dirty="0" smtClean="0"/>
              <a:t>Развитие </a:t>
            </a:r>
            <a:r>
              <a:rPr lang="ru-RU" sz="1400" dirty="0"/>
              <a:t>эмоциональной восприимчивости, эмоционального отклика </a:t>
            </a:r>
            <a:r>
              <a:rPr lang="ru-RU" sz="1400" dirty="0" smtClean="0"/>
              <a:t>на литературные </a:t>
            </a:r>
            <a:r>
              <a:rPr lang="ru-RU" sz="1400" dirty="0"/>
              <a:t>и музыкальные произведения, красоту окружающего мира, </a:t>
            </a:r>
            <a:r>
              <a:rPr lang="ru-RU" sz="1400" dirty="0" smtClean="0"/>
              <a:t>произведения искусства.</a:t>
            </a:r>
          </a:p>
          <a:p>
            <a:r>
              <a:rPr lang="ru-RU" sz="1400" dirty="0" smtClean="0"/>
              <a:t>Приобщение </a:t>
            </a:r>
            <a:r>
              <a:rPr lang="ru-RU" sz="1400" dirty="0"/>
              <a:t>детей к народному и профессиональному искусству </a:t>
            </a:r>
            <a:r>
              <a:rPr lang="ru-RU" sz="1400" dirty="0" smtClean="0"/>
              <a:t>(через </a:t>
            </a:r>
            <a:r>
              <a:rPr lang="ru-RU" sz="1400" dirty="0"/>
              <a:t>ознакомление </a:t>
            </a:r>
            <a:r>
              <a:rPr lang="ru-RU" sz="1400" dirty="0" smtClean="0"/>
              <a:t>с лучшими </a:t>
            </a:r>
            <a:r>
              <a:rPr lang="ru-RU" sz="1400" dirty="0"/>
              <a:t>образцами отечественного и мирового искусства; воспитание </a:t>
            </a:r>
            <a:r>
              <a:rPr lang="ru-RU" sz="1400" dirty="0" smtClean="0"/>
              <a:t>умения понимать </a:t>
            </a:r>
            <a:r>
              <a:rPr lang="ru-RU" sz="1400" dirty="0"/>
              <a:t>содержание произведений искусства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Развитие </a:t>
            </a:r>
            <a:r>
              <a:rPr lang="ru-RU" sz="1400" dirty="0"/>
              <a:t>интереса к различным видам изобразительной </a:t>
            </a:r>
            <a:r>
              <a:rPr lang="ru-RU" sz="1400" dirty="0" smtClean="0"/>
              <a:t>деятельности; совершенствование </a:t>
            </a:r>
            <a:r>
              <a:rPr lang="ru-RU" sz="1400" dirty="0"/>
              <a:t>умений в рисовании, лепке, аппликации, прикладном творчестве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Приобщение </a:t>
            </a:r>
            <a:r>
              <a:rPr lang="ru-RU" sz="1400" dirty="0"/>
              <a:t>к конструированию; развитие интереса к </a:t>
            </a:r>
            <a:r>
              <a:rPr lang="ru-RU" sz="1400" dirty="0" smtClean="0"/>
              <a:t>конструктивной деятельности</a:t>
            </a:r>
            <a:r>
              <a:rPr lang="ru-RU" sz="1400" dirty="0"/>
              <a:t>, знакомство с различными видами конструкторов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Воспитание </a:t>
            </a:r>
            <a:r>
              <a:rPr lang="ru-RU" sz="1400" dirty="0"/>
              <a:t>умения работать коллективно, объединять свои поделки </a:t>
            </a:r>
            <a:r>
              <a:rPr lang="ru-RU" sz="1400" dirty="0" smtClean="0"/>
              <a:t>в соответствии </a:t>
            </a:r>
            <a:r>
              <a:rPr lang="ru-RU" sz="1400" dirty="0"/>
              <a:t>с общим замыслом, договариваться, кто какую часть работы будет выполнять. </a:t>
            </a:r>
            <a:endParaRPr lang="ru-RU" sz="1400" dirty="0" smtClean="0"/>
          </a:p>
          <a:p>
            <a:r>
              <a:rPr lang="ru-RU" sz="1400" dirty="0"/>
              <a:t>Приобщение к музыкальному искусству; развитие предпосылок </a:t>
            </a:r>
            <a:r>
              <a:rPr lang="ru-RU" sz="1400" dirty="0" smtClean="0"/>
              <a:t>ценностно-смыслового </a:t>
            </a:r>
            <a:r>
              <a:rPr lang="ru-RU" sz="1400" dirty="0"/>
              <a:t>восприятия и понимания музыкального </a:t>
            </a:r>
            <a:r>
              <a:rPr lang="ru-RU" sz="1400" dirty="0" smtClean="0"/>
              <a:t>искусства. Развитие </a:t>
            </a:r>
            <a:r>
              <a:rPr lang="ru-RU" sz="1400" dirty="0"/>
              <a:t>музыкальных способностей: поэтического и музыкального </a:t>
            </a:r>
            <a:r>
              <a:rPr lang="ru-RU" sz="1400" dirty="0" smtClean="0"/>
              <a:t>слуха, чувства </a:t>
            </a:r>
            <a:r>
              <a:rPr lang="ru-RU" sz="1400" dirty="0"/>
              <a:t>ритма, музыкальной памяти; формирование песенного, музыкального вкуса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Развитие </a:t>
            </a:r>
            <a:r>
              <a:rPr lang="ru-RU" sz="1400" dirty="0"/>
              <a:t>детского музыкально-художественного творчества, </a:t>
            </a:r>
            <a:r>
              <a:rPr lang="ru-RU" sz="1400" dirty="0" smtClean="0"/>
              <a:t>реализация самостоятельной </a:t>
            </a:r>
            <a:r>
              <a:rPr lang="ru-RU" sz="1400" dirty="0"/>
              <a:t>творческой деятельности детей; удовлетворение потребности </a:t>
            </a:r>
            <a:r>
              <a:rPr lang="ru-RU" sz="1400" dirty="0" smtClean="0"/>
              <a:t>в</a:t>
            </a:r>
            <a:r>
              <a:rPr lang="ru-RU" sz="1400" dirty="0"/>
              <a:t> </a:t>
            </a:r>
            <a:r>
              <a:rPr lang="ru-RU" sz="1400" dirty="0" smtClean="0"/>
              <a:t>самовыражении</a:t>
            </a:r>
            <a:r>
              <a:rPr lang="ru-RU" sz="1400" dirty="0"/>
              <a:t>. </a:t>
            </a:r>
            <a:br>
              <a:rPr lang="ru-RU" sz="1400" dirty="0"/>
            </a:b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/>
              <a:t/>
            </a:r>
            <a:br>
              <a:rPr lang="ru-RU" sz="1100" dirty="0"/>
            </a:br>
            <a:endParaRPr lang="ru-RU" sz="1100" dirty="0"/>
          </a:p>
          <a:p>
            <a:pPr marL="0" lvl="0" indent="0">
              <a:buNone/>
            </a:pPr>
            <a:endParaRPr lang="ru-RU" sz="1100" dirty="0" smtClean="0"/>
          </a:p>
          <a:p>
            <a:pPr lvl="0"/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pPr lvl="0"/>
            <a:endParaRPr lang="ru-RU" sz="1100" dirty="0"/>
          </a:p>
          <a:p>
            <a:pPr marL="0" indent="0" algn="just">
              <a:buNone/>
            </a:pPr>
            <a:endParaRPr lang="ru-RU" sz="1100" dirty="0" smtClean="0"/>
          </a:p>
        </p:txBody>
      </p:sp>
    </p:spTree>
    <p:extLst>
      <p:ext uri="{BB962C8B-B14F-4D97-AF65-F5344CB8AC3E}">
        <p14:creationId xmlns:p14="http://schemas.microsoft.com/office/powerpoint/2010/main" val="181763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0019"/>
            <a:ext cx="11917681" cy="630630"/>
          </a:xfrm>
        </p:spPr>
        <p:txBody>
          <a:bodyPr/>
          <a:lstStyle/>
          <a:p>
            <a:pPr lvl="2" algn="ctr" defTabSz="457200" rtl="0">
              <a:spcBef>
                <a:spcPct val="0"/>
              </a:spcBef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область «Физическое развитие»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876966"/>
            <a:ext cx="12064753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/>
              <a:t>    </a:t>
            </a:r>
            <a:r>
              <a:rPr lang="ru-RU" b="1" dirty="0" smtClean="0"/>
              <a:t>Задачи</a:t>
            </a:r>
            <a:r>
              <a:rPr lang="ru-RU" b="1" dirty="0"/>
              <a:t>:</a:t>
            </a:r>
          </a:p>
          <a:p>
            <a:pPr lvl="1"/>
            <a:r>
              <a:rPr lang="ru-RU" dirty="0" smtClean="0"/>
              <a:t>Формирование у детей начальных представлений о здоровом образе жизни.</a:t>
            </a:r>
          </a:p>
          <a:p>
            <a:pPr marL="457200" lvl="1" indent="0">
              <a:buNone/>
            </a:pPr>
            <a:endParaRPr lang="ru-RU" dirty="0" smtClean="0"/>
          </a:p>
          <a:p>
            <a:pPr lvl="1"/>
            <a:r>
              <a:rPr lang="ru-RU" dirty="0" smtClean="0"/>
              <a:t>Сохранение, укрепление и охрана здоровья детей; повышение умственной и физической работоспособности, предупреждение утомления.</a:t>
            </a:r>
          </a:p>
          <a:p>
            <a:pPr marL="457200" lvl="1" indent="0">
              <a:buNone/>
            </a:pPr>
            <a:endParaRPr lang="ru-RU" dirty="0" smtClean="0"/>
          </a:p>
          <a:p>
            <a:pPr lvl="1"/>
            <a:r>
              <a:rPr lang="ru-RU" dirty="0" smtClean="0"/>
              <a:t>Обеспечение гармоничного физического развития, совершенствование умений и навыков в основных видах движений, воспитание красоты, грациозности, выразительности движений, формирование правильной осанки.</a:t>
            </a:r>
          </a:p>
          <a:p>
            <a:pPr marL="457200" lvl="1" indent="0">
              <a:buNone/>
            </a:pPr>
            <a:endParaRPr lang="ru-RU" dirty="0" smtClean="0"/>
          </a:p>
          <a:p>
            <a:pPr lvl="1"/>
            <a:r>
              <a:rPr lang="ru-RU" dirty="0" smtClean="0"/>
              <a:t>Формирование потребности в ежедневной двигательной деятельности. Развитие инициативы, самостоятельности и творчества в двигательной активности, способности к самоконтролю, самооценке при выполнении движений.</a:t>
            </a:r>
          </a:p>
          <a:p>
            <a:pPr marL="457200" lvl="1" indent="0">
              <a:buNone/>
            </a:pPr>
            <a:endParaRPr lang="ru-RU" dirty="0" smtClean="0"/>
          </a:p>
          <a:p>
            <a:pPr lvl="1"/>
            <a:r>
              <a:rPr lang="ru-RU" dirty="0" smtClean="0"/>
              <a:t>Развитие интереса к участию в подвижных и спортивных играх и физических упражнениях, активности в самостоятельной двигательной деятельности; интереса и любви к спорту.</a:t>
            </a:r>
          </a:p>
          <a:p>
            <a:pPr marL="0" indent="0"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5894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676" y="88777"/>
            <a:ext cx="11719560" cy="665825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EB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детской деятельности: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8221" y="592141"/>
            <a:ext cx="11719560" cy="6092744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игровая;</a:t>
            </a:r>
          </a:p>
          <a:p>
            <a:r>
              <a:rPr lang="ru-RU" sz="1600" dirty="0" smtClean="0"/>
              <a:t>коммуникативная;</a:t>
            </a:r>
          </a:p>
          <a:p>
            <a:r>
              <a:rPr lang="ru-RU" sz="1600" dirty="0" smtClean="0"/>
              <a:t>трудовая;</a:t>
            </a:r>
          </a:p>
          <a:p>
            <a:r>
              <a:rPr lang="ru-RU" sz="1600" dirty="0" smtClean="0"/>
              <a:t>познавательно-исследовательская;</a:t>
            </a:r>
          </a:p>
          <a:p>
            <a:r>
              <a:rPr lang="ru-RU" sz="1600" dirty="0" smtClean="0"/>
              <a:t>продуктивная;</a:t>
            </a:r>
          </a:p>
          <a:p>
            <a:r>
              <a:rPr lang="ru-RU" sz="1600" dirty="0" smtClean="0"/>
              <a:t>музыкально-художественная;</a:t>
            </a:r>
          </a:p>
          <a:p>
            <a:r>
              <a:rPr lang="ru-RU" sz="1600" dirty="0" smtClean="0"/>
              <a:t>чтение.</a:t>
            </a:r>
          </a:p>
          <a:p>
            <a:pPr marL="0" indent="0" algn="ctr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 организации развивающей среды:</a:t>
            </a:r>
          </a:p>
          <a:p>
            <a:pPr marL="0" indent="0" algn="ctr">
              <a:buNone/>
            </a:pPr>
            <a:endParaRPr lang="ru-RU" sz="1600" dirty="0" smtClean="0"/>
          </a:p>
          <a:p>
            <a:pPr lvl="0"/>
            <a:r>
              <a:rPr lang="ru-RU" sz="1600" dirty="0" smtClean="0"/>
              <a:t>безопасность </a:t>
            </a:r>
            <a:r>
              <a:rPr lang="ru-RU" sz="1600" dirty="0"/>
              <a:t>оборудования и помещений;</a:t>
            </a:r>
          </a:p>
          <a:p>
            <a:pPr lvl="0"/>
            <a:r>
              <a:rPr lang="ru-RU" sz="1600" dirty="0"/>
              <a:t>эстетическая привлекательность;</a:t>
            </a:r>
          </a:p>
          <a:p>
            <a:pPr lvl="0"/>
            <a:r>
              <a:rPr lang="ru-RU" sz="1600" dirty="0"/>
              <a:t>развивающая направленность;</a:t>
            </a:r>
          </a:p>
          <a:p>
            <a:pPr lvl="0"/>
            <a:r>
              <a:rPr lang="ru-RU" sz="1600" dirty="0" err="1"/>
              <a:t>трансформируемость</a:t>
            </a:r>
            <a:r>
              <a:rPr lang="ru-RU" sz="1600" dirty="0"/>
              <a:t>;</a:t>
            </a:r>
          </a:p>
          <a:p>
            <a:pPr lvl="0"/>
            <a:r>
              <a:rPr lang="ru-RU" sz="1600" dirty="0" err="1"/>
              <a:t>полифункциональность</a:t>
            </a:r>
            <a:r>
              <a:rPr lang="ru-RU" sz="1600" dirty="0"/>
              <a:t>;</a:t>
            </a:r>
          </a:p>
          <a:p>
            <a:pPr lvl="0"/>
            <a:r>
              <a:rPr lang="ru-RU" sz="1600" dirty="0"/>
              <a:t>вариативность;</a:t>
            </a:r>
          </a:p>
          <a:p>
            <a:pPr lvl="0"/>
            <a:r>
              <a:rPr lang="ru-RU" sz="1600" dirty="0"/>
              <a:t>доступность;</a:t>
            </a:r>
          </a:p>
          <a:p>
            <a:pPr lvl="0"/>
            <a:r>
              <a:rPr lang="ru-RU" sz="1600" dirty="0"/>
              <a:t>содержательность.</a:t>
            </a:r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 smtClean="0"/>
          </a:p>
          <a:p>
            <a:pPr marL="0" indent="0"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10986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2542" y="0"/>
            <a:ext cx="9404723" cy="346272"/>
          </a:xfrm>
        </p:spPr>
        <p:txBody>
          <a:bodyPr/>
          <a:lstStyle/>
          <a:p>
            <a:pPr algn="ctr"/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коррекционной работы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9289" y="488273"/>
            <a:ext cx="11429999" cy="6494016"/>
          </a:xfrm>
        </p:spPr>
        <p:txBody>
          <a:bodyPr>
            <a:normAutofit fontScale="32500" lnSpcReduction="20000"/>
          </a:bodyPr>
          <a:lstStyle/>
          <a:p>
            <a:r>
              <a:rPr lang="ru-RU" sz="4300" b="1" dirty="0" smtClean="0"/>
              <a:t>Цель: </a:t>
            </a:r>
            <a:r>
              <a:rPr lang="ru-RU" sz="4300" dirty="0" smtClean="0"/>
              <a:t>выравнивание </a:t>
            </a:r>
            <a:r>
              <a:rPr lang="ru-RU" sz="4300" dirty="0"/>
              <a:t>речевого и </a:t>
            </a:r>
            <a:r>
              <a:rPr lang="ru-RU" sz="4300" dirty="0" smtClean="0"/>
              <a:t>психофизического развития </a:t>
            </a:r>
            <a:r>
              <a:rPr lang="ru-RU" sz="4300" dirty="0"/>
              <a:t>детей и обеспечение их всестороннего гармоничного развития</a:t>
            </a:r>
            <a:r>
              <a:rPr lang="ru-RU" sz="4300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ru-RU" sz="4300" b="1" dirty="0"/>
              <a:t>Задачи:</a:t>
            </a:r>
            <a:br>
              <a:rPr lang="ru-RU" sz="4300" b="1" dirty="0"/>
            </a:br>
            <a:r>
              <a:rPr lang="ru-RU" sz="4300" dirty="0"/>
              <a:t>- овладение детьми самостоятельной, связной, грамматически правильной речью;</a:t>
            </a:r>
            <a:br>
              <a:rPr lang="ru-RU" sz="4300" dirty="0"/>
            </a:br>
            <a:r>
              <a:rPr lang="ru-RU" sz="4300" dirty="0"/>
              <a:t>- овладение коммуникативными навыками;</a:t>
            </a:r>
            <a:br>
              <a:rPr lang="ru-RU" sz="4300" dirty="0"/>
            </a:br>
            <a:r>
              <a:rPr lang="ru-RU" sz="4300" dirty="0"/>
              <a:t>- овладение фонетической системой русского языка, элементами грамоты;</a:t>
            </a:r>
            <a:br>
              <a:rPr lang="ru-RU" sz="4300" dirty="0"/>
            </a:br>
            <a:r>
              <a:rPr lang="ru-RU" sz="4300" dirty="0"/>
              <a:t>- развитие познавательных процессов;</a:t>
            </a:r>
            <a:br>
              <a:rPr lang="ru-RU" sz="4300" dirty="0"/>
            </a:br>
            <a:r>
              <a:rPr lang="ru-RU" sz="4300" dirty="0"/>
              <a:t>- предупреждение нарушения письма и чтения;</a:t>
            </a:r>
            <a:br>
              <a:rPr lang="ru-RU" sz="4300" dirty="0"/>
            </a:br>
            <a:r>
              <a:rPr lang="ru-RU" sz="4300" dirty="0"/>
              <a:t>- развитие крупной и мелкой моторики;</a:t>
            </a:r>
            <a:br>
              <a:rPr lang="ru-RU" sz="4300" dirty="0"/>
            </a:br>
            <a:r>
              <a:rPr lang="ru-RU" sz="4300" dirty="0"/>
              <a:t>- развитие художественно-творческой деятельности. </a:t>
            </a:r>
            <a:endParaRPr lang="ru-RU" sz="4300" dirty="0" smtClean="0"/>
          </a:p>
          <a:p>
            <a:pPr>
              <a:lnSpc>
                <a:spcPct val="120000"/>
              </a:lnSpc>
            </a:pPr>
            <a:r>
              <a:rPr lang="ru-RU" sz="4300" b="1" dirty="0" smtClean="0"/>
              <a:t>Принципы:</a:t>
            </a:r>
          </a:p>
          <a:p>
            <a:pPr marL="355600" indent="0">
              <a:lnSpc>
                <a:spcPct val="120000"/>
              </a:lnSpc>
              <a:buNone/>
            </a:pPr>
            <a:r>
              <a:rPr lang="ru-RU" sz="4300" dirty="0" smtClean="0"/>
              <a:t>-принцип </a:t>
            </a:r>
            <a:r>
              <a:rPr lang="ru-RU" sz="4300" dirty="0"/>
              <a:t>индивидуализации, учета возможностей, особенностей развития и потребностей каждого ребенка;</a:t>
            </a:r>
          </a:p>
          <a:p>
            <a:pPr indent="12700">
              <a:lnSpc>
                <a:spcPct val="120000"/>
              </a:lnSpc>
              <a:buFontTx/>
              <a:buChar char="-"/>
            </a:pPr>
            <a:r>
              <a:rPr lang="ru-RU" sz="4300" dirty="0"/>
              <a:t>принцип признания каждого ребенка полноправным участником образовательного процесса;</a:t>
            </a:r>
          </a:p>
          <a:p>
            <a:pPr indent="12700">
              <a:lnSpc>
                <a:spcPct val="120000"/>
              </a:lnSpc>
              <a:buFontTx/>
              <a:buChar char="-"/>
            </a:pPr>
            <a:r>
              <a:rPr lang="ru-RU" sz="4300" dirty="0"/>
              <a:t>принцип поддержки детской инициативы и формирования познавательных интересов каждого ребенка;</a:t>
            </a:r>
          </a:p>
          <a:p>
            <a:pPr indent="12700">
              <a:lnSpc>
                <a:spcPct val="120000"/>
              </a:lnSpc>
              <a:buFontTx/>
              <a:buChar char="-"/>
            </a:pPr>
            <a:r>
              <a:rPr lang="ru-RU" sz="4300" dirty="0"/>
              <a:t>принцип интеграции усилий специалистов;</a:t>
            </a:r>
          </a:p>
          <a:p>
            <a:pPr indent="12700">
              <a:lnSpc>
                <a:spcPct val="120000"/>
              </a:lnSpc>
              <a:buFontTx/>
              <a:buChar char="-"/>
            </a:pPr>
            <a:r>
              <a:rPr lang="ru-RU" sz="4300" dirty="0"/>
              <a:t>принцип конкретности и доступности учебного материала, соответствия требований, методов, приемов и условия образования индивидуальным и возрастным особенностям детей;</a:t>
            </a:r>
          </a:p>
          <a:p>
            <a:pPr indent="12700">
              <a:lnSpc>
                <a:spcPct val="120000"/>
              </a:lnSpc>
              <a:buFontTx/>
              <a:buChar char="-"/>
            </a:pPr>
            <a:r>
              <a:rPr lang="ru-RU" sz="4300" dirty="0"/>
              <a:t>принцип систематичности и взаимосвязи учебного материала;</a:t>
            </a:r>
          </a:p>
          <a:p>
            <a:pPr indent="12700">
              <a:lnSpc>
                <a:spcPct val="120000"/>
              </a:lnSpc>
              <a:buFontTx/>
              <a:buChar char="-"/>
            </a:pPr>
            <a:r>
              <a:rPr lang="ru-RU" sz="4300" dirty="0"/>
              <a:t>принцип постепенности подачи учебного материала</a:t>
            </a:r>
            <a:r>
              <a:rPr lang="ru-RU" sz="4300" dirty="0" smtClean="0"/>
              <a:t>.</a:t>
            </a:r>
            <a:endParaRPr lang="ru-RU" sz="4300" b="1" dirty="0" smtClean="0"/>
          </a:p>
          <a:p>
            <a:pPr indent="0">
              <a:lnSpc>
                <a:spcPct val="110000"/>
              </a:lnSpc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92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1723" y="142001"/>
            <a:ext cx="9404723" cy="635922"/>
          </a:xfrm>
        </p:spPr>
        <p:txBody>
          <a:bodyPr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коррекционной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880" y="873457"/>
            <a:ext cx="11429999" cy="5445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Содержание </a:t>
            </a:r>
            <a:r>
              <a:rPr lang="ru-RU" sz="2400" dirty="0"/>
              <a:t>программы реализуется:</a:t>
            </a:r>
          </a:p>
          <a:p>
            <a:r>
              <a:rPr lang="ru-RU" sz="2400" dirty="0" smtClean="0"/>
              <a:t>на </a:t>
            </a:r>
            <a:r>
              <a:rPr lang="ru-RU" sz="2400" dirty="0"/>
              <a:t>фронтальных и индивидуальных занятиях учителя логопеда</a:t>
            </a:r>
            <a:r>
              <a:rPr lang="ru-RU" sz="2400" dirty="0" smtClean="0"/>
              <a:t>;</a:t>
            </a:r>
          </a:p>
          <a:p>
            <a:endParaRPr lang="ru-RU" sz="2400" dirty="0"/>
          </a:p>
          <a:p>
            <a:pPr lvl="0"/>
            <a:r>
              <a:rPr lang="ru-RU" sz="2400" dirty="0"/>
              <a:t>на фронтальных и индивидуальных занятиях со специалистами</a:t>
            </a:r>
            <a:r>
              <a:rPr lang="ru-RU" sz="2400" dirty="0" smtClean="0"/>
              <a:t>,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/>
              <a:t>в индивидуальной и подгрупповой образовательной деятельности воспитателя по рекомендациям логопеда</a:t>
            </a:r>
            <a:r>
              <a:rPr lang="ru-RU" sz="2400" dirty="0" smtClean="0"/>
              <a:t>,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/>
              <a:t>через выполнение домашних заданий с родителями </a:t>
            </a:r>
            <a:r>
              <a:rPr lang="ru-RU" sz="2400" dirty="0" smtClean="0"/>
              <a:t>воспитанников,</a:t>
            </a:r>
          </a:p>
          <a:p>
            <a:pPr marL="0" lvl="0" indent="0">
              <a:buNone/>
            </a:pPr>
            <a:endParaRPr lang="ru-RU" sz="2400" dirty="0"/>
          </a:p>
          <a:p>
            <a:r>
              <a:rPr lang="ru-RU" sz="2400" dirty="0"/>
              <a:t>в совместной деятельности воспитателя и детей в режиме дня.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9406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9066" y="0"/>
            <a:ext cx="9404723" cy="529921"/>
          </a:xfrm>
        </p:spPr>
        <p:txBody>
          <a:bodyPr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с семьями воспитанников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447" y="529921"/>
            <a:ext cx="11429999" cy="63325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Задачи</a:t>
            </a:r>
            <a:endParaRPr lang="ru-RU" b="1" dirty="0"/>
          </a:p>
          <a:p>
            <a:pPr lvl="0"/>
            <a:r>
              <a:rPr lang="ru-RU" dirty="0"/>
              <a:t>Вооружение родителей современными психолого-педагогическими знаниями о психическом, физическом и интеллектуальном развитии ребенка, ознакомление с нормативно- правовой документацией по ФГОС </a:t>
            </a:r>
            <a:r>
              <a:rPr lang="ru-RU" dirty="0" smtClean="0"/>
              <a:t>ДО.</a:t>
            </a:r>
            <a:endParaRPr lang="ru-RU" dirty="0"/>
          </a:p>
          <a:p>
            <a:pPr lvl="0"/>
            <a:r>
              <a:rPr lang="ru-RU" dirty="0"/>
              <a:t>Создание атмосферы взаимопонимания родителей воспитанников и педагогов учреждения, общности их интересов в области воспитания и образования детей, эмоциональной взаимной </a:t>
            </a:r>
            <a:r>
              <a:rPr lang="ru-RU" dirty="0" smtClean="0"/>
              <a:t>поддержки.</a:t>
            </a:r>
            <a:endParaRPr lang="ru-RU" dirty="0"/>
          </a:p>
          <a:p>
            <a:pPr lvl="0"/>
            <a:r>
              <a:rPr lang="ru-RU" dirty="0"/>
              <a:t>Проектирование процесса социального партнёрства между педагогами и родителями, включающего традиционные и инновационные формы </a:t>
            </a:r>
            <a:r>
              <a:rPr lang="ru-RU" dirty="0" smtClean="0"/>
              <a:t>взаимодействия.</a:t>
            </a:r>
            <a:endParaRPr lang="ru-RU" dirty="0"/>
          </a:p>
          <a:p>
            <a:pPr lvl="0"/>
            <a:r>
              <a:rPr lang="ru-RU" dirty="0"/>
              <a:t>Формирование активного педагогического сознания </a:t>
            </a:r>
            <a:r>
              <a:rPr lang="ru-RU" dirty="0" smtClean="0"/>
              <a:t>родителей.</a:t>
            </a:r>
            <a:endParaRPr lang="ru-RU" dirty="0"/>
          </a:p>
          <a:p>
            <a:pPr lvl="0"/>
            <a:r>
              <a:rPr lang="ru-RU" dirty="0"/>
              <a:t>Формирование духовно-нравственных ценностей семьи посредством участия в семейных творческих </a:t>
            </a:r>
            <a:r>
              <a:rPr lang="ru-RU" dirty="0" smtClean="0"/>
              <a:t>акциях.</a:t>
            </a:r>
          </a:p>
          <a:p>
            <a:pPr marL="0" indent="0">
              <a:buNone/>
            </a:pPr>
            <a:r>
              <a:rPr lang="ru-RU" sz="1900" b="1" dirty="0" smtClean="0"/>
              <a:t>Основные </a:t>
            </a:r>
            <a:r>
              <a:rPr lang="ru-RU" sz="1900" b="1" dirty="0"/>
              <a:t>методы изучения </a:t>
            </a:r>
            <a:r>
              <a:rPr lang="ru-RU" sz="1900" b="1" dirty="0" smtClean="0"/>
              <a:t>семьи</a:t>
            </a:r>
          </a:p>
          <a:p>
            <a:pPr lvl="1"/>
            <a:r>
              <a:rPr lang="ru-RU" sz="1900" dirty="0"/>
              <a:t>Анкетирование</a:t>
            </a:r>
          </a:p>
          <a:p>
            <a:pPr lvl="1"/>
            <a:r>
              <a:rPr lang="ru-RU" sz="1900" dirty="0" smtClean="0"/>
              <a:t>Интервьюирование</a:t>
            </a:r>
            <a:endParaRPr lang="ru-RU" sz="1900" dirty="0"/>
          </a:p>
          <a:p>
            <a:pPr lvl="1"/>
            <a:r>
              <a:rPr lang="ru-RU" sz="1900" dirty="0" smtClean="0"/>
              <a:t>Беседы</a:t>
            </a:r>
            <a:endParaRPr lang="ru-RU" sz="1900" dirty="0"/>
          </a:p>
          <a:p>
            <a:pPr lvl="1"/>
            <a:r>
              <a:rPr lang="ru-RU" sz="1900" dirty="0"/>
              <a:t>Социологические опросы</a:t>
            </a:r>
          </a:p>
          <a:p>
            <a:pPr lvl="1"/>
            <a:r>
              <a:rPr lang="ru-RU" sz="1900" dirty="0"/>
              <a:t>Наблюдения</a:t>
            </a:r>
          </a:p>
          <a:p>
            <a:pPr lvl="1"/>
            <a:r>
              <a:rPr lang="ru-RU" sz="1900" dirty="0"/>
              <a:t>«Почтовый ящик»</a:t>
            </a:r>
          </a:p>
          <a:p>
            <a:pPr lvl="0"/>
            <a:endParaRPr lang="ru-RU" b="1" dirty="0" smtClean="0"/>
          </a:p>
          <a:p>
            <a:pPr marL="0" lvl="0" indent="0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52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702" y="248002"/>
            <a:ext cx="9404723" cy="557216"/>
          </a:xfrm>
        </p:spPr>
        <p:txBody>
          <a:bodyPr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работы по взаимодействию с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родителями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77505" y="805218"/>
            <a:ext cx="11429999" cy="5936776"/>
          </a:xfrm>
        </p:spPr>
        <p:txBody>
          <a:bodyPr>
            <a:normAutofit/>
          </a:bodyPr>
          <a:lstStyle/>
          <a:p>
            <a:pPr lvl="1"/>
            <a:r>
              <a:rPr lang="ru-RU" dirty="0" smtClean="0"/>
              <a:t>Общие </a:t>
            </a:r>
            <a:r>
              <a:rPr lang="ru-RU" dirty="0"/>
              <a:t>и групповые родительские </a:t>
            </a:r>
            <a:r>
              <a:rPr lang="ru-RU" dirty="0" smtClean="0"/>
              <a:t>собрания.</a:t>
            </a:r>
            <a:endParaRPr lang="ru-RU" sz="1200" dirty="0"/>
          </a:p>
          <a:p>
            <a:pPr lvl="1"/>
            <a:r>
              <a:rPr lang="ru-RU" dirty="0"/>
              <a:t>День открытых </a:t>
            </a:r>
            <a:r>
              <a:rPr lang="ru-RU" dirty="0" smtClean="0"/>
              <a:t>дверей.</a:t>
            </a:r>
            <a:endParaRPr lang="ru-RU" sz="1200" dirty="0"/>
          </a:p>
          <a:p>
            <a:pPr lvl="1"/>
            <a:r>
              <a:rPr lang="ru-RU" dirty="0" smtClean="0"/>
              <a:t>Беседы.</a:t>
            </a:r>
            <a:endParaRPr lang="ru-RU" sz="1200" dirty="0"/>
          </a:p>
          <a:p>
            <a:pPr lvl="1"/>
            <a:r>
              <a:rPr lang="ru-RU" dirty="0"/>
              <a:t>Консультации (групповые и индивидуальные</a:t>
            </a:r>
            <a:r>
              <a:rPr lang="ru-RU" dirty="0" smtClean="0"/>
              <a:t>).</a:t>
            </a:r>
            <a:endParaRPr lang="ru-RU" sz="1200" dirty="0"/>
          </a:p>
          <a:p>
            <a:pPr lvl="1"/>
            <a:r>
              <a:rPr lang="ru-RU" dirty="0"/>
              <a:t>Конференции, семинары, </a:t>
            </a:r>
            <a:r>
              <a:rPr lang="ru-RU" dirty="0" smtClean="0"/>
              <a:t>тренинги.</a:t>
            </a:r>
            <a:endParaRPr lang="ru-RU" sz="1200" dirty="0"/>
          </a:p>
          <a:p>
            <a:pPr lvl="1"/>
            <a:r>
              <a:rPr lang="ru-RU" dirty="0"/>
              <a:t>Творческие </a:t>
            </a:r>
            <a:r>
              <a:rPr lang="ru-RU" dirty="0" smtClean="0"/>
              <a:t>мастерские.</a:t>
            </a:r>
            <a:endParaRPr lang="ru-RU" sz="1200" dirty="0"/>
          </a:p>
          <a:p>
            <a:pPr lvl="1"/>
            <a:r>
              <a:rPr lang="ru-RU" dirty="0" smtClean="0"/>
              <a:t>Практикумы.</a:t>
            </a:r>
            <a:endParaRPr lang="ru-RU" sz="1200" dirty="0"/>
          </a:p>
          <a:p>
            <a:pPr lvl="1"/>
            <a:r>
              <a:rPr lang="ru-RU" dirty="0"/>
              <a:t>Показы открытых мероприятий образовательной </a:t>
            </a:r>
            <a:r>
              <a:rPr lang="ru-RU" dirty="0" smtClean="0"/>
              <a:t>деятельности.</a:t>
            </a:r>
            <a:endParaRPr lang="ru-RU" sz="1200" dirty="0"/>
          </a:p>
          <a:p>
            <a:pPr lvl="1"/>
            <a:r>
              <a:rPr lang="ru-RU" dirty="0"/>
              <a:t>Дискуссионные </a:t>
            </a:r>
            <a:r>
              <a:rPr lang="ru-RU" dirty="0" smtClean="0"/>
              <a:t>встречи.</a:t>
            </a:r>
            <a:endParaRPr lang="ru-RU" sz="1200" dirty="0"/>
          </a:p>
          <a:p>
            <a:pPr lvl="1"/>
            <a:r>
              <a:rPr lang="ru-RU" dirty="0"/>
              <a:t>Совместное проведение досугов, экскурсий, праздников, </a:t>
            </a:r>
            <a:r>
              <a:rPr lang="ru-RU" dirty="0" smtClean="0"/>
              <a:t>соревнований.</a:t>
            </a:r>
            <a:endParaRPr lang="ru-RU" sz="1200" dirty="0"/>
          </a:p>
          <a:p>
            <a:pPr lvl="1"/>
            <a:r>
              <a:rPr lang="ru-RU" dirty="0"/>
              <a:t>Осуществление дифференцированного подхода в работе с </a:t>
            </a:r>
            <a:r>
              <a:rPr lang="ru-RU" dirty="0" smtClean="0"/>
              <a:t>семьей.</a:t>
            </a:r>
            <a:endParaRPr lang="ru-RU" sz="1200" dirty="0"/>
          </a:p>
          <a:p>
            <a:pPr lvl="1"/>
            <a:r>
              <a:rPr lang="ru-RU" dirty="0"/>
              <a:t>Информационно-наглядная агитация (организация уголков для родителей в группах, стендовых докладов, фотоколлажей, выставок детских работ, организация работы сайта учреждения</a:t>
            </a:r>
            <a:r>
              <a:rPr lang="ru-RU" dirty="0" smtClean="0"/>
              <a:t>).</a:t>
            </a:r>
            <a:endParaRPr lang="ru-RU" sz="1200" dirty="0"/>
          </a:p>
          <a:p>
            <a:pPr lvl="1"/>
            <a:r>
              <a:rPr lang="ru-RU" dirty="0"/>
              <a:t>Организация библиотеки для </a:t>
            </a:r>
            <a:r>
              <a:rPr lang="ru-RU" dirty="0" smtClean="0"/>
              <a:t>родителей.</a:t>
            </a:r>
            <a:endParaRPr lang="ru-RU" sz="1200" dirty="0"/>
          </a:p>
          <a:p>
            <a:pPr lvl="1"/>
            <a:r>
              <a:rPr lang="ru-RU" dirty="0"/>
              <a:t>Участие в совместных </a:t>
            </a:r>
            <a:r>
              <a:rPr lang="ru-RU" dirty="0" smtClean="0"/>
              <a:t>проектах.</a:t>
            </a:r>
            <a:endParaRPr lang="ru-RU" sz="1200" dirty="0"/>
          </a:p>
          <a:p>
            <a:pPr lvl="1"/>
            <a:r>
              <a:rPr lang="ru-RU" dirty="0"/>
              <a:t>Анкетирование, опрос, диагностика родителей на предмет социального заказа.</a:t>
            </a:r>
            <a:endParaRPr lang="ru-RU" sz="1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49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36562" y="2606722"/>
            <a:ext cx="11429999" cy="182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15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681" y="269838"/>
            <a:ext cx="11058209" cy="1400530"/>
          </a:xfrm>
        </p:spPr>
        <p:txBody>
          <a:bodyPr/>
          <a:lstStyle/>
          <a:p>
            <a:pPr lvl="0" algn="ctr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Характеристика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МБДОУ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Муниципальное бюджетное дошкольное образовательное учреждение </a:t>
            </a:r>
            <a:r>
              <a:rPr lang="ru-RU" sz="1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1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Детский сад №9 «Россиянка» </a:t>
            </a:r>
            <a:r>
              <a:rPr lang="ru-RU" sz="1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г.о</a:t>
            </a:r>
            <a:r>
              <a:rPr lang="ru-RU" sz="1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Протвино Московской области</a:t>
            </a:r>
            <a:br>
              <a:rPr lang="ru-RU" sz="1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08649" y="1973825"/>
            <a:ext cx="11587429" cy="398309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Тип:</a:t>
            </a:r>
            <a:r>
              <a:rPr lang="ru-RU" sz="2400" dirty="0" smtClean="0"/>
              <a:t> дошкольное бюджетное образовательное учреждение</a:t>
            </a:r>
            <a:endParaRPr lang="ru-RU" sz="2400" b="1" dirty="0" smtClean="0"/>
          </a:p>
          <a:p>
            <a:r>
              <a:rPr lang="ru-RU" sz="2400" b="1" dirty="0" smtClean="0"/>
              <a:t>Вид:</a:t>
            </a:r>
            <a:r>
              <a:rPr lang="ru-RU" sz="2400" dirty="0" smtClean="0"/>
              <a:t> детский сад</a:t>
            </a:r>
            <a:endParaRPr lang="ru-RU" sz="2400" b="1" dirty="0" smtClean="0"/>
          </a:p>
          <a:p>
            <a:r>
              <a:rPr lang="ru-RU" sz="2400" b="1" dirty="0" smtClean="0"/>
              <a:t>Юридический адрес: </a:t>
            </a:r>
            <a:r>
              <a:rPr lang="ru-RU" sz="2400" dirty="0" smtClean="0"/>
              <a:t>142281, Московская область, город Протвино, улица Лесной бульвар, дом 22</a:t>
            </a:r>
            <a:endParaRPr lang="ru-RU" sz="2400" b="1" dirty="0" smtClean="0"/>
          </a:p>
          <a:p>
            <a:r>
              <a:rPr lang="ru-RU" sz="2400" b="1" dirty="0" smtClean="0"/>
              <a:t>Телефон:</a:t>
            </a:r>
            <a:r>
              <a:rPr lang="ru-RU" sz="2400" dirty="0" smtClean="0"/>
              <a:t> 74-07-04</a:t>
            </a:r>
            <a:endParaRPr lang="ru-RU" sz="2400" b="1" dirty="0" smtClean="0"/>
          </a:p>
          <a:p>
            <a:r>
              <a:rPr lang="en-US" sz="2400" b="1" dirty="0" smtClean="0"/>
              <a:t>E-mail</a:t>
            </a:r>
            <a:r>
              <a:rPr lang="ru-RU" sz="2400" b="1" dirty="0" smtClean="0"/>
              <a:t>:</a:t>
            </a:r>
            <a:r>
              <a:rPr lang="ru-RU" sz="2400" dirty="0" smtClean="0"/>
              <a:t> </a:t>
            </a:r>
            <a:r>
              <a:rPr lang="en-US" sz="2400" dirty="0" smtClean="0"/>
              <a:t>mbdourossianka@mail.ru</a:t>
            </a:r>
            <a:endParaRPr lang="en-US" sz="2400" b="1" dirty="0" smtClean="0"/>
          </a:p>
          <a:p>
            <a:r>
              <a:rPr lang="ru-RU" sz="2400" b="1" dirty="0" smtClean="0"/>
              <a:t>Адрес сайта в интернете: </a:t>
            </a:r>
            <a:r>
              <a:rPr lang="en-US" sz="2400" dirty="0">
                <a:hlinkClick r:id="rId2"/>
              </a:rPr>
              <a:t>http://mdourossianka.ru</a:t>
            </a:r>
            <a:r>
              <a:rPr lang="en-US" sz="2400" dirty="0" smtClean="0">
                <a:hlinkClick r:id="rId2"/>
              </a:rPr>
              <a:t>/</a:t>
            </a:r>
            <a:endParaRPr lang="ru-RU" sz="2400" dirty="0" smtClean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5527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993" y="62658"/>
            <a:ext cx="11408729" cy="869497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EB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образовательная программа дошкольного образования</a:t>
            </a:r>
            <a:r>
              <a:rPr lang="ru-RU" sz="2000" b="1" dirty="0">
                <a:solidFill>
                  <a:srgbClr val="EB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>
                <a:solidFill>
                  <a:srgbClr val="EB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характеризует процесс воспитания и обучения детей и опирается на: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532660"/>
            <a:ext cx="12100263" cy="632534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2000" dirty="0" smtClean="0">
                <a:hlinkClick r:id="rId2"/>
              </a:rPr>
              <a:t> </a:t>
            </a:r>
            <a:endParaRPr lang="ru-RU" sz="2000" dirty="0">
              <a:hlinkClick r:id="rId2"/>
            </a:endParaRPr>
          </a:p>
          <a:p>
            <a:r>
              <a:rPr lang="ru-RU" sz="2500" dirty="0"/>
              <a:t>Конституция Российской Федерации. Российская газета, 25 декабря 1993г</a:t>
            </a:r>
            <a:r>
              <a:rPr lang="ru-RU" sz="2500" dirty="0" smtClean="0"/>
              <a:t>.,собрание </a:t>
            </a:r>
            <a:r>
              <a:rPr lang="ru-RU" sz="2500" dirty="0"/>
              <a:t>законодательства Российской Федерации 2009, №1. Ст.1, ст.2</a:t>
            </a:r>
            <a:r>
              <a:rPr lang="ru-RU" sz="2500" dirty="0" smtClean="0"/>
              <a:t>.</a:t>
            </a:r>
          </a:p>
          <a:p>
            <a:r>
              <a:rPr lang="ru-RU" sz="2500" dirty="0" smtClean="0"/>
              <a:t>Конвенция </a:t>
            </a:r>
            <a:r>
              <a:rPr lang="ru-RU" sz="2500" dirty="0"/>
              <a:t>о правах ребёнка. Принята резолюцией 44/25 Генеральной </a:t>
            </a:r>
            <a:r>
              <a:rPr lang="ru-RU" sz="2500" dirty="0" smtClean="0"/>
              <a:t>Ассамблеи от </a:t>
            </a:r>
            <a:r>
              <a:rPr lang="ru-RU" sz="2500" dirty="0"/>
              <a:t>20 ноября 1989 года. – ООН 1990</a:t>
            </a:r>
            <a:r>
              <a:rPr lang="ru-RU" sz="2500" dirty="0" smtClean="0"/>
              <a:t>.</a:t>
            </a:r>
          </a:p>
          <a:p>
            <a:r>
              <a:rPr lang="ru-RU" sz="2500" dirty="0" smtClean="0"/>
              <a:t>Федеральный </a:t>
            </a:r>
            <a:r>
              <a:rPr lang="ru-RU" sz="2500" dirty="0"/>
              <a:t>закон от 24 июля 1998 года № 124 – ФЗ «Об основных </a:t>
            </a:r>
            <a:r>
              <a:rPr lang="ru-RU" sz="2500" dirty="0" smtClean="0"/>
              <a:t>гарантиях прав </a:t>
            </a:r>
            <a:r>
              <a:rPr lang="ru-RU" sz="2500" dirty="0"/>
              <a:t>ребёнка в Российской Федерации</a:t>
            </a:r>
            <a:r>
              <a:rPr lang="ru-RU" sz="2500" dirty="0" smtClean="0"/>
              <a:t>».</a:t>
            </a:r>
          </a:p>
          <a:p>
            <a:r>
              <a:rPr lang="ru-RU" sz="2500" dirty="0" smtClean="0"/>
              <a:t>Федеральный </a:t>
            </a:r>
            <a:r>
              <a:rPr lang="ru-RU" sz="2500" dirty="0"/>
              <a:t>закон «Об образовании РФ» от 29 декабря 2012 года (№273 – ФЗ) </a:t>
            </a:r>
            <a:r>
              <a:rPr lang="ru-RU" sz="2500" dirty="0" smtClean="0"/>
              <a:t>в ред</a:t>
            </a:r>
            <a:r>
              <a:rPr lang="ru-RU" sz="2500" dirty="0"/>
              <a:t>. от 31.12.2014 г., с изменениями от 02.05.2015 г</a:t>
            </a:r>
            <a:r>
              <a:rPr lang="ru-RU" sz="2500" dirty="0" smtClean="0"/>
              <a:t>.</a:t>
            </a:r>
          </a:p>
          <a:p>
            <a:r>
              <a:rPr lang="ru-RU" sz="2500" dirty="0" smtClean="0"/>
              <a:t>Распоряжение </a:t>
            </a:r>
            <a:r>
              <a:rPr lang="ru-RU" sz="2500" dirty="0"/>
              <a:t>Правительства Российской Федерации от 4 сентября 2014 г. № </a:t>
            </a:r>
            <a:r>
              <a:rPr lang="ru-RU" sz="2500" dirty="0" smtClean="0"/>
              <a:t>1726– </a:t>
            </a:r>
            <a:r>
              <a:rPr lang="ru-RU" sz="2500" dirty="0"/>
              <a:t>р о Концепции дополнительного образования детей. </a:t>
            </a:r>
            <a:endParaRPr lang="ru-RU" sz="2500" dirty="0" smtClean="0"/>
          </a:p>
          <a:p>
            <a:r>
              <a:rPr lang="ru-RU" sz="2500" dirty="0"/>
              <a:t>Постановление Главного государственного санитарного врача </a:t>
            </a:r>
            <a:r>
              <a:rPr lang="ru-RU" sz="2500" dirty="0" smtClean="0"/>
              <a:t>Российской Федерации </a:t>
            </a:r>
            <a:r>
              <a:rPr lang="ru-RU" sz="2500" dirty="0"/>
              <a:t>от 15 мая 2013 года N 26 «Об утверждении СанПиН 2.4.1.3049-13 "</a:t>
            </a:r>
            <a:r>
              <a:rPr lang="ru-RU" sz="2500" dirty="0" smtClean="0"/>
              <a:t>Санитарно-эпидемиологические </a:t>
            </a:r>
            <a:r>
              <a:rPr lang="ru-RU" sz="2500" dirty="0"/>
              <a:t>требования к устройству, содержанию и организации режима </a:t>
            </a:r>
            <a:r>
              <a:rPr lang="ru-RU" sz="2500" dirty="0" smtClean="0"/>
              <a:t>работы дошкольных </a:t>
            </a:r>
            <a:r>
              <a:rPr lang="ru-RU" sz="2500" dirty="0"/>
              <a:t>образовательных организаций" </a:t>
            </a:r>
            <a:r>
              <a:rPr lang="ru-RU" sz="2500" dirty="0" smtClean="0"/>
              <a:t>(</a:t>
            </a:r>
            <a:r>
              <a:rPr lang="ru-RU" sz="2500" dirty="0"/>
              <a:t>с изменениями на 20 июля 2015 года</a:t>
            </a:r>
            <a:r>
              <a:rPr lang="ru-RU" sz="2500" dirty="0" smtClean="0"/>
              <a:t>).</a:t>
            </a:r>
          </a:p>
          <a:p>
            <a:r>
              <a:rPr lang="ru-RU" sz="2500" dirty="0" smtClean="0"/>
              <a:t>Постановление </a:t>
            </a:r>
            <a:r>
              <a:rPr lang="ru-RU" sz="2500" dirty="0"/>
              <a:t>Главного государственного санитарного врача </a:t>
            </a:r>
            <a:r>
              <a:rPr lang="ru-RU" sz="2500" dirty="0" smtClean="0"/>
              <a:t>Российской Федерации </a:t>
            </a:r>
            <a:r>
              <a:rPr lang="ru-RU" sz="2500" dirty="0"/>
              <a:t>от 3 июня 2003 г. №118 (ред. от 03.09. 2010) «О введении в действие </a:t>
            </a:r>
            <a:r>
              <a:rPr lang="ru-RU" sz="2500" dirty="0" err="1"/>
              <a:t>санитарно</a:t>
            </a:r>
            <a:r>
              <a:rPr lang="ru-RU" sz="2500" dirty="0"/>
              <a:t> </a:t>
            </a:r>
            <a:r>
              <a:rPr lang="ru-RU" sz="2500" dirty="0" smtClean="0"/>
              <a:t>–эпидемиологических </a:t>
            </a:r>
            <a:r>
              <a:rPr lang="ru-RU" sz="2500" dirty="0"/>
              <a:t>правил и нормативов СанПиН 2.2.2/2.4.1340 – 03 «Вместе с СанПиН</a:t>
            </a:r>
            <a:br>
              <a:rPr lang="ru-RU" sz="2500" dirty="0"/>
            </a:br>
            <a:r>
              <a:rPr lang="ru-RU" sz="2500" dirty="0"/>
              <a:t>2.2.2/2.4.1340 – 03. 2.2.2. Гигиена труда, технологические процессы, сырьё, </a:t>
            </a:r>
            <a:r>
              <a:rPr lang="ru-RU" sz="2500" dirty="0" smtClean="0"/>
              <a:t>материалы, оборудование</a:t>
            </a:r>
            <a:r>
              <a:rPr lang="ru-RU" sz="2500" dirty="0"/>
              <a:t>, рабочий инструмент. 2.4. Гигиена детей и подростков. </a:t>
            </a:r>
            <a:r>
              <a:rPr lang="ru-RU" sz="2500" dirty="0" smtClean="0"/>
              <a:t>Гигиенические требования </a:t>
            </a:r>
            <a:r>
              <a:rPr lang="ru-RU" sz="2500" dirty="0"/>
              <a:t>к персональным </a:t>
            </a:r>
            <a:r>
              <a:rPr lang="ru-RU" sz="2500" dirty="0" err="1"/>
              <a:t>электронно</a:t>
            </a:r>
            <a:r>
              <a:rPr lang="ru-RU" sz="2500" dirty="0"/>
              <a:t> – вычислительным машинам и организации </a:t>
            </a:r>
            <a:r>
              <a:rPr lang="ru-RU" sz="2500" dirty="0" smtClean="0"/>
              <a:t>работы. </a:t>
            </a:r>
            <a:r>
              <a:rPr lang="ru-RU" sz="2500" dirty="0" err="1" smtClean="0"/>
              <a:t>Санитарно</a:t>
            </a:r>
            <a:r>
              <a:rPr lang="ru-RU" sz="2500" dirty="0" smtClean="0"/>
              <a:t> </a:t>
            </a:r>
            <a:r>
              <a:rPr lang="ru-RU" sz="2500" dirty="0"/>
              <a:t>– эпидемиологические правила и нормативы», утв. Главным </a:t>
            </a:r>
            <a:r>
              <a:rPr lang="ru-RU" sz="2500" dirty="0" smtClean="0"/>
              <a:t>государственным санитарным </a:t>
            </a:r>
            <a:r>
              <a:rPr lang="ru-RU" sz="2500" dirty="0"/>
              <a:t>врачом Российской Федерации 30 мая 2003 г.) (зарегистрировано в </a:t>
            </a:r>
            <a:r>
              <a:rPr lang="ru-RU" sz="2500" dirty="0" smtClean="0"/>
              <a:t>Минюсте России </a:t>
            </a:r>
            <a:r>
              <a:rPr lang="ru-RU" sz="2500" dirty="0"/>
              <a:t>10 июня 2003 г., регистрационный № 4673</a:t>
            </a:r>
            <a:r>
              <a:rPr lang="ru-RU" sz="2500" dirty="0" smtClean="0"/>
              <a:t>).</a:t>
            </a:r>
          </a:p>
          <a:p>
            <a:r>
              <a:rPr lang="ru-RU" sz="2500" dirty="0" smtClean="0"/>
              <a:t>Приказ </a:t>
            </a:r>
            <a:r>
              <a:rPr lang="ru-RU" sz="2500" dirty="0"/>
              <a:t>Министерства образования и науки Российской Федерации от 17 </a:t>
            </a:r>
            <a:r>
              <a:rPr lang="ru-RU" sz="2500" dirty="0" smtClean="0"/>
              <a:t>октября2013 </a:t>
            </a:r>
            <a:r>
              <a:rPr lang="ru-RU" sz="2500" dirty="0"/>
              <a:t>г. №1155 «Об утверждении федерального государственного образовательного </a:t>
            </a:r>
            <a:r>
              <a:rPr lang="ru-RU" sz="2500" dirty="0" smtClean="0"/>
              <a:t>стандарта дошкольного </a:t>
            </a:r>
            <a:r>
              <a:rPr lang="ru-RU" sz="2500" dirty="0"/>
              <a:t>образования» (зарегистрирован Минюстом России 14 ноября 2013 </a:t>
            </a:r>
            <a:r>
              <a:rPr lang="ru-RU" sz="2500" dirty="0" smtClean="0"/>
              <a:t>г., регистрационный </a:t>
            </a:r>
            <a:r>
              <a:rPr lang="ru-RU" sz="2500" dirty="0"/>
              <a:t>№ 30384). </a:t>
            </a:r>
            <a:endParaRPr lang="ru-RU" sz="2500" dirty="0" smtClean="0"/>
          </a:p>
          <a:p>
            <a:r>
              <a:rPr lang="ru-RU" sz="2500" dirty="0"/>
              <a:t>Приказ Министерства образования и науки Российской Федерации от 6 </a:t>
            </a:r>
            <a:r>
              <a:rPr lang="ru-RU" sz="2500" dirty="0" smtClean="0"/>
              <a:t>октября2009 </a:t>
            </a:r>
            <a:r>
              <a:rPr lang="ru-RU" sz="2500" dirty="0"/>
              <a:t>г. № 373 (ред. от 29.12.2014) « Об утверждении и введении в действие </a:t>
            </a:r>
            <a:r>
              <a:rPr lang="ru-RU" sz="2500" dirty="0" smtClean="0"/>
              <a:t>федерального государственного </a:t>
            </a:r>
            <a:r>
              <a:rPr lang="ru-RU" sz="2500" dirty="0"/>
              <a:t>образовательного стандарта начального общего образования</a:t>
            </a:r>
            <a:r>
              <a:rPr lang="ru-RU" sz="2500" dirty="0" smtClean="0"/>
              <a:t>» (</a:t>
            </a:r>
            <a:r>
              <a:rPr lang="ru-RU" sz="2500" dirty="0"/>
              <a:t>зарегистрирован Минюстом России 22 декабря 2009 г., регистрационный № 15785). </a:t>
            </a:r>
            <a:endParaRPr lang="ru-RU" sz="2500" dirty="0" smtClean="0"/>
          </a:p>
          <a:p>
            <a:r>
              <a:rPr lang="ru-RU" sz="2500" dirty="0"/>
              <a:t>Приказ </a:t>
            </a:r>
            <a:r>
              <a:rPr lang="ru-RU" sz="2500" dirty="0" err="1"/>
              <a:t>Минздравсоцразвития</a:t>
            </a:r>
            <a:r>
              <a:rPr lang="ru-RU" sz="2500" dirty="0"/>
              <a:t> России от 26 августа 2010 г. № 761 н (ред. </a:t>
            </a:r>
            <a:r>
              <a:rPr lang="ru-RU" sz="2500" dirty="0" smtClean="0"/>
              <a:t>от31.05.2011</a:t>
            </a:r>
            <a:r>
              <a:rPr lang="ru-RU" sz="2500" dirty="0"/>
              <a:t>) «Об утверждении Единого квалификационного справочника должностей</a:t>
            </a:r>
            <a:br>
              <a:rPr lang="ru-RU" sz="2500" dirty="0"/>
            </a:br>
            <a:r>
              <a:rPr lang="ru-RU" sz="2500" dirty="0"/>
              <a:t>руководителей, специалистов и служащих, раздел «Квалификационные </a:t>
            </a:r>
            <a:r>
              <a:rPr lang="ru-RU" sz="2500" dirty="0" smtClean="0"/>
              <a:t>характеристики должностей </a:t>
            </a:r>
            <a:r>
              <a:rPr lang="ru-RU" sz="2500" dirty="0"/>
              <a:t>работников образования» (зарегистрирован в Минюсте России 6 октября 2010 г. </a:t>
            </a:r>
            <a:r>
              <a:rPr lang="ru-RU" sz="2500" dirty="0" smtClean="0"/>
              <a:t>№18638).</a:t>
            </a:r>
          </a:p>
          <a:p>
            <a:r>
              <a:rPr lang="ru-RU" sz="2500" dirty="0" smtClean="0"/>
              <a:t>Письмо </a:t>
            </a:r>
            <a:r>
              <a:rPr lang="ru-RU" sz="2500" dirty="0" err="1"/>
              <a:t>Минобрнауки</a:t>
            </a:r>
            <a:r>
              <a:rPr lang="ru-RU" sz="2500" dirty="0"/>
              <a:t> России «Комментарии к ФГОС ДО» от 28 февраля 2014 г. </a:t>
            </a:r>
            <a:r>
              <a:rPr lang="ru-RU" sz="2500" dirty="0" smtClean="0"/>
              <a:t>№08 </a:t>
            </a:r>
            <a:r>
              <a:rPr lang="ru-RU" sz="2500" dirty="0"/>
              <a:t>– 249 // Вестник образования. – 2014. – Апрель. - №7</a:t>
            </a:r>
            <a:r>
              <a:rPr lang="ru-RU" sz="2500" dirty="0" smtClean="0"/>
              <a:t>.</a:t>
            </a:r>
          </a:p>
          <a:p>
            <a:r>
              <a:rPr lang="ru-RU" sz="2500" dirty="0" smtClean="0"/>
              <a:t>Письмо </a:t>
            </a:r>
            <a:r>
              <a:rPr lang="ru-RU" sz="2500" dirty="0" err="1"/>
              <a:t>Минобрнауки</a:t>
            </a:r>
            <a:r>
              <a:rPr lang="ru-RU" sz="2500" dirty="0"/>
              <a:t> России от 31 июля 2014 г. № 08 – 1002 «О </a:t>
            </a:r>
            <a:r>
              <a:rPr lang="ru-RU" sz="2500" dirty="0" smtClean="0"/>
              <a:t>направлении методических </a:t>
            </a:r>
            <a:r>
              <a:rPr lang="ru-RU" sz="2500" dirty="0"/>
              <a:t>рекомендаций» (Методические рекомендации по реализации полномочий</a:t>
            </a:r>
            <a:br>
              <a:rPr lang="ru-RU" sz="2500" dirty="0"/>
            </a:br>
            <a:r>
              <a:rPr lang="ru-RU" sz="2500" dirty="0"/>
              <a:t>субъектов Российской Федерации по финансовому обеспечению реализации прав граждан </a:t>
            </a:r>
            <a:r>
              <a:rPr lang="ru-RU" sz="2500" dirty="0" smtClean="0"/>
              <a:t>на получение </a:t>
            </a:r>
            <a:r>
              <a:rPr lang="ru-RU" sz="2500" dirty="0"/>
              <a:t>общедоступного и бесплатного дошкольного образования). </a:t>
            </a:r>
            <a:br>
              <a:rPr lang="ru-RU" sz="2500" dirty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18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4410" y="0"/>
            <a:ext cx="8282867" cy="39949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EB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 задачи ООП ДО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432510"/>
            <a:ext cx="12192000" cy="625785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6400" b="1" dirty="0"/>
              <a:t>Ц</a:t>
            </a:r>
            <a:r>
              <a:rPr lang="ru-RU" sz="6400" b="1" dirty="0" smtClean="0"/>
              <a:t>ель</a:t>
            </a:r>
            <a:r>
              <a:rPr lang="ru-RU" sz="6400" b="1" dirty="0"/>
              <a:t>: </a:t>
            </a:r>
            <a:r>
              <a:rPr lang="ru-RU" sz="6400" dirty="0"/>
              <a:t>развитие личности детей дошкольного возраста в различных видах общения и деятельности с учетом их </a:t>
            </a:r>
            <a:r>
              <a:rPr lang="ru-RU" sz="6400" dirty="0" smtClean="0"/>
              <a:t>    возрастных</a:t>
            </a:r>
            <a:r>
              <a:rPr lang="ru-RU" sz="6400" dirty="0"/>
              <a:t>, индивидуальных психологических и физиологических особенностей.</a:t>
            </a:r>
          </a:p>
          <a:p>
            <a:pPr marL="0" indent="0">
              <a:buNone/>
            </a:pPr>
            <a:r>
              <a:rPr lang="ru-RU" sz="6400" b="1" dirty="0"/>
              <a:t>Задачи:</a:t>
            </a:r>
          </a:p>
          <a:p>
            <a:r>
              <a:rPr lang="ru-RU" sz="6400" dirty="0"/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r>
              <a:rPr lang="ru-RU" sz="6400" dirty="0"/>
              <a:t>обеспечение равных возможностей для полноценного развития детей в возрасте от 1,5 до 7 лет независимо от пола, нации, языка, социального статуса, психофизических и других особенностей (в том числе ограниченных возможностей здоровья);</a:t>
            </a:r>
          </a:p>
          <a:p>
            <a:r>
              <a:rPr lang="ru-RU" sz="6400" dirty="0"/>
              <a:t>обеспечение преемственности целей, задач и содержания программы дошкольного и начального общего образования;</a:t>
            </a:r>
          </a:p>
          <a:p>
            <a:r>
              <a:rPr lang="ru-RU" sz="6400" dirty="0"/>
              <a:t>создание благоприятных условий для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  <a:p>
            <a:r>
              <a:rPr lang="ru-RU" sz="6400" dirty="0"/>
              <a:t>объединение обучения и воспитания в целостный образовательный процесс на основе духовно — нравственных и социокультурных ценностей, принятых в обществе правил и норм поведения в интересах человека, семьи, общества;</a:t>
            </a:r>
          </a:p>
          <a:p>
            <a:r>
              <a:rPr lang="ru-RU" sz="6400" dirty="0"/>
              <a:t>формирование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</a:t>
            </a:r>
          </a:p>
          <a:p>
            <a:r>
              <a:rPr lang="ru-RU" sz="6400" dirty="0"/>
              <a:t>формирование	образовательной	среды,		соответствующей	возрастным, индивидуальным, психологическим и физиологическим особенностям детей, с максимальным привлечением к сетевому взаимодействию объектов социокультурного окружения и их ресурсов; обеспечение	психолого-педагогической	поддержки	семьи	и	повышения компетентности родителей (законных представителей) в вопросах развития и образования,</a:t>
            </a:r>
          </a:p>
          <a:p>
            <a:r>
              <a:rPr lang="ru-RU" sz="6400" dirty="0" smtClean="0"/>
              <a:t>формирование </a:t>
            </a:r>
            <a:r>
              <a:rPr lang="ru-RU" sz="6400" dirty="0"/>
              <a:t>социокультурной среды, соответствующей возрастным, индивидуальным, психологическим и физиологическим особенностям детей.</a:t>
            </a:r>
          </a:p>
          <a:p>
            <a:pPr marL="0" indent="0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80293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6331"/>
            <a:ext cx="11719560" cy="719091"/>
          </a:xfrm>
        </p:spPr>
        <p:txBody>
          <a:bodyPr/>
          <a:lstStyle/>
          <a:p>
            <a:pPr algn="ctr"/>
            <a:r>
              <a:rPr lang="ru-RU" sz="2000" b="1" dirty="0" smtClean="0"/>
              <a:t>Соотношение частей основной образовательной программы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дошкольного </a:t>
            </a:r>
            <a:r>
              <a:rPr lang="ru-RU" sz="2000" b="1" dirty="0" smtClean="0"/>
              <a:t>образования</a:t>
            </a:r>
            <a:endParaRPr lang="ru-RU" sz="20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9798" y="1198485"/>
            <a:ext cx="11594237" cy="5415379"/>
          </a:xfrm>
        </p:spPr>
        <p:txBody>
          <a:bodyPr>
            <a:normAutofit/>
          </a:bodyPr>
          <a:lstStyle/>
          <a:p>
            <a:r>
              <a:rPr lang="ru-RU" sz="1600" dirty="0"/>
              <a:t>Обязательная часть </a:t>
            </a:r>
            <a:r>
              <a:rPr lang="ru-RU" sz="1600" dirty="0" smtClean="0"/>
              <a:t>ООП ДО предполагает </a:t>
            </a:r>
            <a:r>
              <a:rPr lang="ru-RU" sz="1600" dirty="0"/>
              <a:t>комплексность подхода, обеспечивая </a:t>
            </a:r>
            <a:r>
              <a:rPr lang="ru-RU" sz="1600" dirty="0" smtClean="0"/>
              <a:t>развитие </a:t>
            </a:r>
            <a:r>
              <a:rPr lang="ru-RU" sz="1600" dirty="0"/>
              <a:t>детей во всех пяти взаимодополняющих </a:t>
            </a:r>
            <a:r>
              <a:rPr lang="ru-RU" sz="1600" dirty="0" smtClean="0"/>
              <a:t>образовательных </a:t>
            </a:r>
            <a:r>
              <a:rPr lang="ru-RU" sz="1600" dirty="0"/>
              <a:t>областях. Объём обязательной части составляет 60% от её общего объёма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endParaRPr lang="ru-RU" sz="1600" dirty="0"/>
          </a:p>
          <a:p>
            <a:r>
              <a:rPr lang="ru-RU" sz="1600" dirty="0"/>
              <a:t>Для групп компенсирующей направленности </a:t>
            </a:r>
            <a:r>
              <a:rPr lang="ru-RU" sz="1600" dirty="0" smtClean="0"/>
              <a:t>определено коррекционно-развивающее </a:t>
            </a:r>
            <a:r>
              <a:rPr lang="ru-RU" sz="1600" dirty="0"/>
              <a:t>направление с целью обеспечения равных </a:t>
            </a:r>
            <a:r>
              <a:rPr lang="ru-RU" sz="1600" dirty="0" smtClean="0"/>
              <a:t>стартовых </a:t>
            </a:r>
            <a:r>
              <a:rPr lang="ru-RU" sz="1600" dirty="0"/>
              <a:t>возможностей для успешного обучения выпускников в школе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endParaRPr lang="ru-RU" sz="1600" dirty="0"/>
          </a:p>
          <a:p>
            <a:r>
              <a:rPr lang="ru-RU" sz="1600" dirty="0"/>
              <a:t>В части, </a:t>
            </a:r>
            <a:r>
              <a:rPr lang="ru-RU" sz="1600" dirty="0" smtClean="0"/>
              <a:t>формируемой участниками образовательных </a:t>
            </a:r>
            <a:r>
              <a:rPr lang="ru-RU" sz="1600" dirty="0"/>
              <a:t>отношений (40% от общего объёма), представлена </a:t>
            </a:r>
            <a:r>
              <a:rPr lang="ru-RU" sz="1600" dirty="0" smtClean="0"/>
              <a:t>программа </a:t>
            </a:r>
            <a:r>
              <a:rPr lang="ru-RU" sz="1600" dirty="0"/>
              <a:t>по </a:t>
            </a:r>
            <a:r>
              <a:rPr lang="ru-RU" sz="1600" dirty="0" smtClean="0"/>
              <a:t>нравственно-патриотическому воспитанию и парциальные образовательные программы ДО: </a:t>
            </a:r>
          </a:p>
          <a:p>
            <a:pPr marL="35560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- программа математического развития дошкольников «</a:t>
            </a:r>
            <a:r>
              <a:rPr lang="ru-RU" sz="1600" dirty="0" err="1" smtClean="0"/>
              <a:t>Игралочка</a:t>
            </a:r>
            <a:r>
              <a:rPr lang="ru-RU" sz="1600" dirty="0" smtClean="0"/>
              <a:t>»  </a:t>
            </a:r>
            <a:r>
              <a:rPr lang="ru-RU" sz="1600" dirty="0" err="1" smtClean="0"/>
              <a:t>Л.Г.Петерсон</a:t>
            </a:r>
            <a:r>
              <a:rPr lang="ru-RU" sz="1600" dirty="0" smtClean="0"/>
              <a:t>;</a:t>
            </a:r>
          </a:p>
          <a:p>
            <a:pPr marL="541338" indent="-185738">
              <a:buNone/>
            </a:pPr>
            <a:r>
              <a:rPr lang="ru-RU" sz="1600" dirty="0" smtClean="0"/>
              <a:t> - программа духовно-нравственного воспитания по авторской программе </a:t>
            </a:r>
            <a:r>
              <a:rPr lang="ru-RU" sz="1600" dirty="0" err="1" smtClean="0"/>
              <a:t>Л.Л.Шевченко</a:t>
            </a:r>
            <a:r>
              <a:rPr lang="ru-RU" sz="1600" dirty="0" smtClean="0"/>
              <a:t> «Добрый мир.   Православная культура» для детей 5-7 лет;</a:t>
            </a:r>
          </a:p>
          <a:p>
            <a:pPr marL="35560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- программа «Цветные ладошки» </a:t>
            </a:r>
            <a:r>
              <a:rPr lang="ru-RU" sz="1600" dirty="0" err="1" smtClean="0"/>
              <a:t>Л.А.Лыкова</a:t>
            </a:r>
            <a:r>
              <a:rPr lang="ru-RU" sz="1600" dirty="0" smtClean="0"/>
              <a:t>;</a:t>
            </a:r>
          </a:p>
          <a:p>
            <a:pPr marL="35560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- программа «От звука к букве» </a:t>
            </a:r>
            <a:r>
              <a:rPr lang="ru-RU" sz="1600" dirty="0" err="1" smtClean="0"/>
              <a:t>Е.В.Колесникова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05830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611" y="735052"/>
            <a:ext cx="11719560" cy="907317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EB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образовательная программа дошкольного образования</a:t>
            </a:r>
            <a:br>
              <a:rPr lang="ru-RU" sz="2400" b="1" dirty="0" smtClean="0">
                <a:solidFill>
                  <a:srgbClr val="EB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EB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определяет:</a:t>
            </a:r>
            <a:r>
              <a:rPr lang="ru-RU" sz="2400" b="1" dirty="0">
                <a:solidFill>
                  <a:srgbClr val="EB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EB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1487" y="1905172"/>
            <a:ext cx="11719560" cy="3288265"/>
          </a:xfrm>
        </p:spPr>
        <p:txBody>
          <a:bodyPr>
            <a:normAutofit/>
          </a:bodyPr>
          <a:lstStyle/>
          <a:p>
            <a:r>
              <a:rPr lang="ru-RU" sz="2000" dirty="0"/>
              <a:t>с</a:t>
            </a:r>
            <a:r>
              <a:rPr lang="ru-RU" sz="2000" dirty="0" smtClean="0"/>
              <a:t>пецифику организации </a:t>
            </a:r>
            <a:r>
              <a:rPr lang="ru-RU" sz="2000" dirty="0" err="1" smtClean="0"/>
              <a:t>воспитательно</a:t>
            </a:r>
            <a:r>
              <a:rPr lang="ru-RU" sz="2000" dirty="0" smtClean="0"/>
              <a:t>-образовательного процесса с учетом федерального государственного стандарта дошкольного образования;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/>
              <a:t>разработана с учётом примерной основной образовательной программы дошкольного образования «От рождения до школы» под редакцией Н.Е. </a:t>
            </a:r>
            <a:r>
              <a:rPr lang="ru-RU" sz="2000" dirty="0" err="1"/>
              <a:t>Вераксы</a:t>
            </a:r>
            <a:r>
              <a:rPr lang="ru-RU" sz="2000" dirty="0"/>
              <a:t>, Т.С. Комаровой, М.А. Васильевой. Программа учитывает систему психолого-педагогических принципов Образовательной системы «Школа 2100</a:t>
            </a:r>
            <a:r>
              <a:rPr lang="ru-RU" sz="2000" dirty="0" smtClean="0"/>
              <a:t>».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2573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264" y="344434"/>
            <a:ext cx="11719560" cy="712009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EB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образовательная программа дошкольного образования обеспечивает:</a:t>
            </a:r>
            <a:r>
              <a:rPr lang="ru-RU" sz="2400" b="1" dirty="0">
                <a:solidFill>
                  <a:srgbClr val="EB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EB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4855" y="1571347"/>
            <a:ext cx="11719560" cy="41813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р</a:t>
            </a:r>
            <a:r>
              <a:rPr lang="ru-RU" sz="2400" dirty="0" smtClean="0"/>
              <a:t>азностороннее развитие детей в возрасте от 1.5 до 7 лет с учетом их возрастных и индивидуальных особенностей по основным  направлениям развития и образования детей (образовательным областям):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r>
              <a:rPr lang="ru-RU" sz="2400" dirty="0"/>
              <a:t>социально-коммуникативное развитие;</a:t>
            </a:r>
          </a:p>
          <a:p>
            <a:r>
              <a:rPr lang="ru-RU" sz="2400" dirty="0"/>
              <a:t>познавательное развитие;</a:t>
            </a:r>
          </a:p>
          <a:p>
            <a:r>
              <a:rPr lang="ru-RU" sz="2400" dirty="0" smtClean="0"/>
              <a:t>речевое развитие;</a:t>
            </a:r>
          </a:p>
          <a:p>
            <a:r>
              <a:rPr lang="ru-RU" sz="2400" dirty="0"/>
              <a:t>х</a:t>
            </a:r>
            <a:r>
              <a:rPr lang="ru-RU" sz="2400" dirty="0" smtClean="0"/>
              <a:t>удожественно-эстетическое развитие;</a:t>
            </a:r>
          </a:p>
          <a:p>
            <a:r>
              <a:rPr lang="ru-RU" sz="2400" dirty="0"/>
              <a:t>физическое </a:t>
            </a:r>
            <a:r>
              <a:rPr lang="ru-RU" sz="2400" dirty="0" smtClean="0"/>
              <a:t>развитие.</a:t>
            </a:r>
            <a:endParaRPr lang="ru-RU" sz="2400" dirty="0"/>
          </a:p>
          <a:p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91960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085" y="79899"/>
            <a:ext cx="11633596" cy="461639"/>
          </a:xfrm>
        </p:spPr>
        <p:txBody>
          <a:bodyPr/>
          <a:lstStyle/>
          <a:p>
            <a:pPr lvl="2" algn="ctr" defTabSz="457200" rtl="0">
              <a:spcBef>
                <a:spcPct val="0"/>
              </a:spcBef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область «Социально — коммуникативное развитие»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rgbClr val="EB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>
                <a:solidFill>
                  <a:srgbClr val="EB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452761"/>
            <a:ext cx="12192000" cy="62631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b="1" dirty="0" smtClean="0"/>
              <a:t>     </a:t>
            </a:r>
            <a:r>
              <a:rPr lang="ru-RU" sz="1900" b="1" dirty="0" smtClean="0"/>
              <a:t>Задачи:</a:t>
            </a:r>
            <a:endParaRPr lang="ru-RU" sz="1900" b="1" dirty="0"/>
          </a:p>
          <a:p>
            <a:pPr lvl="1"/>
            <a:r>
              <a:rPr lang="ru-RU" sz="2000" dirty="0"/>
              <a:t>Усвоение норм и ценностей, принятых в обществе, воспитание моральных и нравственных качеств ребенка, формирование умения правильно оценивать свои поступки и поступки сверстников</a:t>
            </a:r>
            <a:r>
              <a:rPr lang="ru-RU" sz="2000" dirty="0" smtClean="0"/>
              <a:t>.</a:t>
            </a:r>
          </a:p>
          <a:p>
            <a:pPr marL="457200" lvl="1" indent="0">
              <a:buNone/>
            </a:pPr>
            <a:endParaRPr lang="ru-RU" sz="2000" dirty="0"/>
          </a:p>
          <a:p>
            <a:pPr lvl="1"/>
            <a:r>
              <a:rPr lang="ru-RU" sz="2000" dirty="0"/>
              <a:t>Развитие общения и взаимодействия ребенка с взрослыми и сверстниками, развитие социального и эмоционального интеллекта, эмоциональной отзывчивости, сопереживания, уважительного и доброжелательного </a:t>
            </a:r>
            <a:r>
              <a:rPr lang="ru-RU" sz="2000" dirty="0" smtClean="0"/>
              <a:t>отношения </a:t>
            </a:r>
            <a:r>
              <a:rPr lang="ru-RU" sz="2000" dirty="0"/>
              <a:t>к </a:t>
            </a:r>
            <a:r>
              <a:rPr lang="ru-RU" sz="2000" dirty="0" smtClean="0"/>
              <a:t>окружающим.</a:t>
            </a:r>
          </a:p>
          <a:p>
            <a:pPr marL="457200" lvl="1" indent="0">
              <a:buNone/>
            </a:pPr>
            <a:endParaRPr lang="ru-RU" sz="2000" dirty="0"/>
          </a:p>
          <a:p>
            <a:pPr lvl="1"/>
            <a:r>
              <a:rPr lang="ru-RU" sz="2000" dirty="0"/>
              <a:t>Формирование готовности детей к совместной </a:t>
            </a:r>
            <a:r>
              <a:rPr lang="ru-RU" sz="2000" dirty="0" smtClean="0"/>
              <a:t>деятельности, </a:t>
            </a:r>
            <a:r>
              <a:rPr lang="ru-RU" sz="2000" dirty="0"/>
              <a:t>развитие умения договариваться, самостоятельно </a:t>
            </a:r>
            <a:r>
              <a:rPr lang="ru-RU" sz="2000" dirty="0" smtClean="0"/>
              <a:t>разрешать </a:t>
            </a:r>
            <a:r>
              <a:rPr lang="ru-RU" sz="2000" dirty="0"/>
              <a:t>конфликты со сверстниками</a:t>
            </a:r>
            <a:r>
              <a:rPr lang="ru-RU" sz="2000" dirty="0" smtClean="0"/>
              <a:t>.</a:t>
            </a:r>
          </a:p>
          <a:p>
            <a:pPr marL="457200" lvl="1" indent="0">
              <a:buNone/>
            </a:pPr>
            <a:endParaRPr lang="ru-RU" sz="2000" dirty="0"/>
          </a:p>
          <a:p>
            <a:pPr lvl="1"/>
            <a:r>
              <a:rPr lang="ru-RU" sz="2000" dirty="0"/>
              <a:t>Формирование образа Я, уважительного </a:t>
            </a:r>
            <a:r>
              <a:rPr lang="ru-RU" sz="2000" dirty="0" smtClean="0"/>
              <a:t>отношения </a:t>
            </a:r>
            <a:r>
              <a:rPr lang="ru-RU" sz="2000" dirty="0"/>
              <a:t>и чувства принадлежности к своей семье и к сообществу детей и взрослых в организации; формирование гендерной, семейной принадлежности</a:t>
            </a:r>
            <a:r>
              <a:rPr lang="ru-RU" sz="2000" dirty="0" smtClean="0"/>
              <a:t>.</a:t>
            </a:r>
          </a:p>
          <a:p>
            <a:pPr marL="457200" lvl="1" indent="0">
              <a:buNone/>
            </a:pPr>
            <a:endParaRPr lang="ru-RU" sz="2000" dirty="0"/>
          </a:p>
          <a:p>
            <a:pPr lvl="1"/>
            <a:r>
              <a:rPr lang="ru-RU" sz="2000" dirty="0"/>
              <a:t>Развитие навыков самообслуживания; становление самостоятельности, </a:t>
            </a:r>
            <a:r>
              <a:rPr lang="ru-RU" sz="2000" dirty="0" smtClean="0"/>
              <a:t>целенаправленности </a:t>
            </a:r>
            <a:r>
              <a:rPr lang="ru-RU" sz="2000" dirty="0"/>
              <a:t>и </a:t>
            </a:r>
            <a:r>
              <a:rPr lang="ru-RU" sz="2000" dirty="0" err="1"/>
              <a:t>саморегуляции</a:t>
            </a:r>
            <a:r>
              <a:rPr lang="ru-RU" sz="2000" dirty="0"/>
              <a:t> собственных действий</a:t>
            </a:r>
            <a:r>
              <a:rPr lang="ru-RU" sz="2000" dirty="0" smtClean="0"/>
              <a:t>.</a:t>
            </a:r>
          </a:p>
          <a:p>
            <a:pPr marL="457200" lvl="1" indent="0">
              <a:buNone/>
            </a:pPr>
            <a:endParaRPr lang="ru-RU" sz="2000" dirty="0"/>
          </a:p>
          <a:p>
            <a:pPr lvl="1"/>
            <a:r>
              <a:rPr lang="ru-RU" sz="2000" dirty="0" smtClean="0"/>
              <a:t>Воспитание </a:t>
            </a:r>
            <a:r>
              <a:rPr lang="ru-RU" sz="2000" dirty="0"/>
              <a:t>культурно-гигиенических навыков.</a:t>
            </a:r>
          </a:p>
          <a:p>
            <a:pPr marL="0" indent="0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418542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917681" cy="443883"/>
          </a:xfrm>
        </p:spPr>
        <p:txBody>
          <a:bodyPr/>
          <a:lstStyle/>
          <a:p>
            <a:pPr lvl="2" algn="ctr" defTabSz="457200" rtl="0">
              <a:spcBef>
                <a:spcPct val="0"/>
              </a:spcBef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область «Социально — коммуникативное развитие»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rgbClr val="EB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>
                <a:solidFill>
                  <a:srgbClr val="EB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9898" y="319912"/>
            <a:ext cx="12038121" cy="64004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200" b="1" dirty="0" smtClean="0"/>
              <a:t>       </a:t>
            </a:r>
            <a:r>
              <a:rPr lang="ru-RU" sz="1900" b="1" dirty="0" smtClean="0"/>
              <a:t>Задачи</a:t>
            </a:r>
            <a:endParaRPr lang="ru-RU" sz="1900" b="1" dirty="0"/>
          </a:p>
          <a:p>
            <a:pPr lvl="1"/>
            <a:r>
              <a:rPr lang="ru-RU" dirty="0"/>
              <a:t>Усвоение норм и ценностей, принятых в обществе, воспитание моральных и нравственных качеств ребенка, формирование умения правильно </a:t>
            </a:r>
            <a:r>
              <a:rPr lang="ru-RU" dirty="0" smtClean="0"/>
              <a:t>Формирование </a:t>
            </a:r>
            <a:r>
              <a:rPr lang="ru-RU" dirty="0"/>
              <a:t>позитивных установок к </a:t>
            </a:r>
            <a:r>
              <a:rPr lang="ru-RU" dirty="0" smtClean="0"/>
              <a:t>различным </a:t>
            </a:r>
            <a:r>
              <a:rPr lang="ru-RU" dirty="0"/>
              <a:t>видам труда и творчества, воспитание положительного </a:t>
            </a:r>
            <a:r>
              <a:rPr lang="ru-RU" dirty="0" smtClean="0"/>
              <a:t>отношения </a:t>
            </a:r>
            <a:r>
              <a:rPr lang="ru-RU" dirty="0"/>
              <a:t>к труду, желания трудиться</a:t>
            </a:r>
            <a:r>
              <a:rPr lang="ru-RU" dirty="0" smtClean="0"/>
              <a:t>.</a:t>
            </a:r>
          </a:p>
          <a:p>
            <a:pPr marL="457200" lvl="1" indent="0">
              <a:buNone/>
            </a:pPr>
            <a:endParaRPr lang="ru-RU" dirty="0"/>
          </a:p>
          <a:p>
            <a:pPr lvl="1"/>
            <a:r>
              <a:rPr lang="ru-RU" dirty="0"/>
              <a:t>Воспитание ценностного </a:t>
            </a:r>
            <a:r>
              <a:rPr lang="ru-RU" dirty="0" smtClean="0"/>
              <a:t>отношения </a:t>
            </a:r>
            <a:r>
              <a:rPr lang="ru-RU" dirty="0"/>
              <a:t>к собственному труду, труду других людей и его результатам. Формирование умения ответственно относиться к порученному </a:t>
            </a:r>
            <a:r>
              <a:rPr lang="ru-RU" dirty="0" smtClean="0"/>
              <a:t>заданию. </a:t>
            </a:r>
          </a:p>
          <a:p>
            <a:pPr marL="457200" lvl="1" indent="0">
              <a:buNone/>
            </a:pPr>
            <a:endParaRPr lang="ru-RU" dirty="0" smtClean="0"/>
          </a:p>
          <a:p>
            <a:pPr lvl="1"/>
            <a:r>
              <a:rPr lang="ru-RU" dirty="0" smtClean="0"/>
              <a:t>Формирование </a:t>
            </a:r>
            <a:r>
              <a:rPr lang="ru-RU" dirty="0"/>
              <a:t>первичных представлений о труде взрослых, его роли в обществе и жизни </a:t>
            </a:r>
            <a:r>
              <a:rPr lang="ru-RU" dirty="0" smtClean="0"/>
              <a:t>каждого человека.</a:t>
            </a:r>
          </a:p>
          <a:p>
            <a:pPr marL="457200" lvl="1" indent="0">
              <a:buNone/>
            </a:pPr>
            <a:endParaRPr lang="ru-RU" dirty="0"/>
          </a:p>
          <a:p>
            <a:pPr lvl="1"/>
            <a:r>
              <a:rPr lang="ru-RU" dirty="0"/>
              <a:t>Формирование первичных представлений о безопасном поведении в быту, социуме, природе. Воспитание осознанного </a:t>
            </a:r>
            <a:r>
              <a:rPr lang="ru-RU" dirty="0" smtClean="0"/>
              <a:t>отношения к выполнению </a:t>
            </a:r>
            <a:r>
              <a:rPr lang="ru-RU" dirty="0"/>
              <a:t>правил безопасности</a:t>
            </a:r>
            <a:r>
              <a:rPr lang="ru-RU" dirty="0" smtClean="0"/>
              <a:t>.</a:t>
            </a:r>
          </a:p>
          <a:p>
            <a:pPr marL="457200" lvl="1" indent="0">
              <a:buNone/>
            </a:pPr>
            <a:endParaRPr lang="ru-RU" dirty="0"/>
          </a:p>
          <a:p>
            <a:pPr lvl="1"/>
            <a:r>
              <a:rPr lang="ru-RU" dirty="0"/>
              <a:t>Формирование осторожного и осмотрительного </a:t>
            </a:r>
            <a:r>
              <a:rPr lang="ru-RU" dirty="0" smtClean="0"/>
              <a:t>отношения </a:t>
            </a:r>
            <a:r>
              <a:rPr lang="ru-RU" dirty="0"/>
              <a:t>к потенциально опасным для человека и окружающего мира природы ситуациям</a:t>
            </a:r>
            <a:r>
              <a:rPr lang="ru-RU" dirty="0" smtClean="0"/>
              <a:t>.</a:t>
            </a:r>
          </a:p>
          <a:p>
            <a:pPr marL="457200" lvl="1" indent="0">
              <a:buNone/>
            </a:pPr>
            <a:endParaRPr lang="ru-RU" dirty="0" smtClean="0"/>
          </a:p>
          <a:p>
            <a:pPr lvl="1"/>
            <a:r>
              <a:rPr lang="ru-RU" dirty="0" smtClean="0"/>
              <a:t>Формирование </a:t>
            </a:r>
            <a:r>
              <a:rPr lang="ru-RU" dirty="0"/>
              <a:t>представлений о некоторых типичных опасных ситуациях и способах поведения в них</a:t>
            </a:r>
            <a:r>
              <a:rPr lang="ru-RU" dirty="0" smtClean="0"/>
              <a:t>.</a:t>
            </a:r>
          </a:p>
          <a:p>
            <a:pPr marL="457200" lvl="1" indent="0">
              <a:buNone/>
            </a:pPr>
            <a:endParaRPr lang="ru-RU" dirty="0"/>
          </a:p>
          <a:p>
            <a:pPr lvl="1"/>
            <a:r>
              <a:rPr lang="ru-RU" dirty="0"/>
              <a:t>Формирование элементарных представлений о правилах безопасности дорожного движения; воспитание осознанного </a:t>
            </a:r>
            <a:r>
              <a:rPr lang="ru-RU" dirty="0" smtClean="0"/>
              <a:t>отношения </a:t>
            </a:r>
            <a:r>
              <a:rPr lang="ru-RU" dirty="0"/>
              <a:t>к </a:t>
            </a:r>
            <a:r>
              <a:rPr lang="ru-RU" dirty="0" smtClean="0"/>
              <a:t>необходимости выполнения </a:t>
            </a:r>
            <a:r>
              <a:rPr lang="ru-RU" dirty="0"/>
              <a:t>этих правил.</a:t>
            </a:r>
          </a:p>
          <a:p>
            <a:pPr marL="0" indent="0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87202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350</TotalTime>
  <Words>2066</Words>
  <Application>Microsoft Office PowerPoint</Application>
  <PresentationFormat>Широкоэкранный</PresentationFormat>
  <Paragraphs>219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Ион</vt:lpstr>
      <vt:lpstr>Муниципальное бюджетное дошкольное образовательное  учреждение «Детский сад №9 «Россиянка»  </vt:lpstr>
      <vt:lpstr>Характеристика МБДОУ Муниципальное бюджетное дошкольное образовательное учреждение  «Детский сад №9 «Россиянка»  г.о. Протвино Московской области </vt:lpstr>
      <vt:lpstr>Основная образовательная программа дошкольного образования характеризует процесс воспитания и обучения детей и опирается на:</vt:lpstr>
      <vt:lpstr>Цель и задачи ООП ДО</vt:lpstr>
      <vt:lpstr>Соотношение частей основной образовательной программы  дошкольного образования</vt:lpstr>
      <vt:lpstr>Основная образовательная программа дошкольного образования определяет: </vt:lpstr>
      <vt:lpstr>Основная образовательная программа дошкольного образования обеспечивает: </vt:lpstr>
      <vt:lpstr>Образовательная область «Социально — коммуникативное развитие»   </vt:lpstr>
      <vt:lpstr>Образовательная область «Социально — коммуникативное развитие»   </vt:lpstr>
      <vt:lpstr>Образовательная область «Познавательное развитие»  </vt:lpstr>
      <vt:lpstr>Образовательная область «Речевое развитие» </vt:lpstr>
      <vt:lpstr>Образовательная область «Художественно-эстетическое  развитие» </vt:lpstr>
      <vt:lpstr>Образовательная область «Физическое развитие» </vt:lpstr>
      <vt:lpstr>Виды детской деятельности:</vt:lpstr>
      <vt:lpstr>Содержание коррекционной работы</vt:lpstr>
      <vt:lpstr>Формы коррекционной работы</vt:lpstr>
      <vt:lpstr>Взаимодействие с семьями воспитанников</vt:lpstr>
      <vt:lpstr>Формы работы по взаимодействию с родителями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Ролман</dc:creator>
  <cp:lastModifiedBy>Мария Ролман</cp:lastModifiedBy>
  <cp:revision>34</cp:revision>
  <dcterms:created xsi:type="dcterms:W3CDTF">2021-06-21T20:55:12Z</dcterms:created>
  <dcterms:modified xsi:type="dcterms:W3CDTF">2021-06-22T22:21:40Z</dcterms:modified>
</cp:coreProperties>
</file>